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60" r:id="rId4"/>
    <p:sldId id="259" r:id="rId5"/>
    <p:sldId id="261" r:id="rId6"/>
    <p:sldId id="276" r:id="rId7"/>
    <p:sldId id="267" r:id="rId8"/>
    <p:sldId id="277" r:id="rId9"/>
    <p:sldId id="268" r:id="rId10"/>
    <p:sldId id="269" r:id="rId11"/>
    <p:sldId id="270" r:id="rId12"/>
    <p:sldId id="271" r:id="rId13"/>
    <p:sldId id="272" r:id="rId14"/>
    <p:sldId id="273" r:id="rId15"/>
    <p:sldId id="257" r:id="rId16"/>
    <p:sldId id="274" r:id="rId17"/>
    <p:sldId id="275" r:id="rId18"/>
    <p:sldId id="266" r:id="rId19"/>
    <p:sldId id="263" r:id="rId20"/>
    <p:sldId id="264" r:id="rId21"/>
    <p:sldId id="262" r:id="rId22"/>
    <p:sldId id="265" r:id="rId23"/>
    <p:sldId id="278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baldo\Laboratorio%20LENR\Reports\Tabella%20calibrazione%20replica%20Mizun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baldo\Laboratorio%20LENR\Reports\Tabella%20calibrazione%20replica%20Mizun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baldo\Laboratorio%20LENR\Tabella%20neutroni%20mizuno%20con%20e%20senza%20palladi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baldo\Laboratorio%20LENR\Tabella%20neutroni%20mizuno%20con%20e%20senza%20palladi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baldo\Desktop\dati%20neutroni%20mizuno%20D2%2010%209%20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baldo\Desktop\dati%20neutroni%20mizuno%20D2%2010%209%20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baldo\Laboratorio%20LENR\Reports\tabella%20andamento%20neutroni%20Mizuno%20D2%20I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baldo\Laboratorio%20LENR\Reports\tabella%20andamento%20neutroni%20Mizuno%20D2%20I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Tc-Ta in function of Pin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Calibration</c:v>
          </c:tx>
          <c:marker>
            <c:symbol val="none"/>
          </c:marker>
          <c:xVal>
            <c:numRef>
              <c:f>Foglio1!$A$4:$A$9</c:f>
              <c:numCache>
                <c:formatCode>General</c:formatCode>
                <c:ptCount val="6"/>
                <c:pt idx="0">
                  <c:v>1.0999999999999999E-2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Foglio1!$F$4:$F$9</c:f>
              <c:numCache>
                <c:formatCode>General</c:formatCode>
                <c:ptCount val="6"/>
                <c:pt idx="0">
                  <c:v>0</c:v>
                </c:pt>
                <c:pt idx="1">
                  <c:v>2.4199999999999977</c:v>
                </c:pt>
                <c:pt idx="2">
                  <c:v>5.1000000000000005</c:v>
                </c:pt>
                <c:pt idx="3">
                  <c:v>7.4000000000000021</c:v>
                </c:pt>
                <c:pt idx="4">
                  <c:v>9.6000000000000014</c:v>
                </c:pt>
                <c:pt idx="5">
                  <c:v>11.72</c:v>
                </c:pt>
              </c:numCache>
            </c:numRef>
          </c:yVal>
          <c:smooth val="1"/>
        </c:ser>
        <c:ser>
          <c:idx val="1"/>
          <c:order val="1"/>
          <c:tx>
            <c:v>With Pd in H2</c:v>
          </c:tx>
          <c:marker>
            <c:symbol val="none"/>
          </c:marker>
          <c:xVal>
            <c:numRef>
              <c:f>Foglio1!$I$7:$I$11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5.5</c:v>
                </c:pt>
                <c:pt idx="4">
                  <c:v>6</c:v>
                </c:pt>
              </c:numCache>
            </c:numRef>
          </c:xVal>
          <c:yVal>
            <c:numRef>
              <c:f>Foglio1!$N$7:$N$11</c:f>
              <c:numCache>
                <c:formatCode>General</c:formatCode>
                <c:ptCount val="5"/>
                <c:pt idx="0">
                  <c:v>7.139999999999997</c:v>
                </c:pt>
                <c:pt idx="1">
                  <c:v>9.4000000000000021</c:v>
                </c:pt>
                <c:pt idx="2">
                  <c:v>11.62</c:v>
                </c:pt>
                <c:pt idx="3">
                  <c:v>12.600000000000001</c:v>
                </c:pt>
                <c:pt idx="4">
                  <c:v>13.54</c:v>
                </c:pt>
              </c:numCache>
            </c:numRef>
          </c:yVal>
          <c:smooth val="1"/>
        </c:ser>
        <c:ser>
          <c:idx val="2"/>
          <c:order val="2"/>
          <c:tx>
            <c:v>With Pd in D2</c:v>
          </c:tx>
          <c:marker>
            <c:symbol val="none"/>
          </c:marker>
          <c:xVal>
            <c:numRef>
              <c:f>Foglio1!$A$26:$A$35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Foglio1!$F$26:$F$35</c:f>
              <c:numCache>
                <c:formatCode>General</c:formatCode>
                <c:ptCount val="10"/>
                <c:pt idx="0">
                  <c:v>0</c:v>
                </c:pt>
                <c:pt idx="1">
                  <c:v>2.6799999999999997</c:v>
                </c:pt>
                <c:pt idx="2">
                  <c:v>4.7799999999999994</c:v>
                </c:pt>
                <c:pt idx="3">
                  <c:v>6.9600000000000009</c:v>
                </c:pt>
                <c:pt idx="4">
                  <c:v>8.8500000000000068</c:v>
                </c:pt>
                <c:pt idx="5">
                  <c:v>10.96</c:v>
                </c:pt>
                <c:pt idx="6">
                  <c:v>12.91</c:v>
                </c:pt>
                <c:pt idx="7">
                  <c:v>14.84</c:v>
                </c:pt>
                <c:pt idx="8">
                  <c:v>16.880000000000003</c:v>
                </c:pt>
                <c:pt idx="9">
                  <c:v>18.750000000000004</c:v>
                </c:pt>
              </c:numCache>
            </c:numRef>
          </c:yVal>
          <c:smooth val="1"/>
        </c:ser>
        <c:ser>
          <c:idx val="3"/>
          <c:order val="3"/>
          <c:tx>
            <c:v>with Pd in D2 II</c:v>
          </c:tx>
          <c:marker>
            <c:symbol val="none"/>
          </c:marker>
          <c:xVal>
            <c:numRef>
              <c:f>Foglio1!$J$43:$J$52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Foglio1!$O$43:$O$52</c:f>
              <c:numCache>
                <c:formatCode>General</c:formatCode>
                <c:ptCount val="10"/>
                <c:pt idx="0">
                  <c:v>0</c:v>
                </c:pt>
                <c:pt idx="1">
                  <c:v>2.7199999999999989</c:v>
                </c:pt>
                <c:pt idx="2">
                  <c:v>5.0299999999999976</c:v>
                </c:pt>
                <c:pt idx="3">
                  <c:v>7.379999999999999</c:v>
                </c:pt>
                <c:pt idx="4">
                  <c:v>9.5200000000000031</c:v>
                </c:pt>
                <c:pt idx="5">
                  <c:v>11.600000000000001</c:v>
                </c:pt>
                <c:pt idx="6">
                  <c:v>13.560000000000002</c:v>
                </c:pt>
                <c:pt idx="7">
                  <c:v>15.500000000000004</c:v>
                </c:pt>
                <c:pt idx="8">
                  <c:v>17.489999999999959</c:v>
                </c:pt>
                <c:pt idx="9">
                  <c:v>19.3</c:v>
                </c:pt>
              </c:numCache>
            </c:numRef>
          </c:yVal>
          <c:smooth val="1"/>
        </c:ser>
        <c:ser>
          <c:idx val="4"/>
          <c:order val="4"/>
          <c:tx>
            <c:v>with Pd in H2 II</c:v>
          </c:tx>
          <c:marker>
            <c:symbol val="none"/>
          </c:marker>
          <c:xVal>
            <c:numRef>
              <c:f>Foglio1!$C$57:$C$66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Foglio1!$H$57:$H$66</c:f>
              <c:numCache>
                <c:formatCode>General</c:formatCode>
                <c:ptCount val="10"/>
                <c:pt idx="0">
                  <c:v>0</c:v>
                </c:pt>
                <c:pt idx="1">
                  <c:v>2.2000000000000042</c:v>
                </c:pt>
                <c:pt idx="2">
                  <c:v>4.8000000000000007</c:v>
                </c:pt>
                <c:pt idx="3">
                  <c:v>6.6000000000000005</c:v>
                </c:pt>
                <c:pt idx="4">
                  <c:v>9.4000000000000021</c:v>
                </c:pt>
                <c:pt idx="5">
                  <c:v>11.450000000000006</c:v>
                </c:pt>
                <c:pt idx="6">
                  <c:v>13.330000000000002</c:v>
                </c:pt>
                <c:pt idx="7">
                  <c:v>15.400000000000002</c:v>
                </c:pt>
                <c:pt idx="8">
                  <c:v>17.209999999999987</c:v>
                </c:pt>
                <c:pt idx="9">
                  <c:v>19.019999999999996</c:v>
                </c:pt>
              </c:numCache>
            </c:numRef>
          </c:yVal>
          <c:smooth val="1"/>
        </c:ser>
        <c:axId val="78623872"/>
        <c:axId val="78625792"/>
      </c:scatterChart>
      <c:valAx>
        <c:axId val="786238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Pin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8625792"/>
        <c:crosses val="autoZero"/>
        <c:crossBetween val="midCat"/>
      </c:valAx>
      <c:valAx>
        <c:axId val="786257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Tc - Ta  (C)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862387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en-US"/>
              <a:t>Rth Reactor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671084864391952"/>
          <c:y val="0.18091462525517643"/>
          <c:w val="0.54699059492563429"/>
          <c:h val="0.59104512977544332"/>
        </c:manualLayout>
      </c:layout>
      <c:scatterChart>
        <c:scatterStyle val="smoothMarker"/>
        <c:ser>
          <c:idx val="0"/>
          <c:order val="0"/>
          <c:tx>
            <c:v>Calibration</c:v>
          </c:tx>
          <c:marker>
            <c:symbol val="none"/>
          </c:marker>
          <c:xVal>
            <c:numRef>
              <c:f>Foglio1!$A$5:$A$9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Foglio1!$G$5:$G$9</c:f>
              <c:numCache>
                <c:formatCode>General</c:formatCode>
                <c:ptCount val="5"/>
                <c:pt idx="0">
                  <c:v>2.4199999999999977</c:v>
                </c:pt>
                <c:pt idx="1">
                  <c:v>2.5500000000000007</c:v>
                </c:pt>
                <c:pt idx="2">
                  <c:v>2.4666666666666668</c:v>
                </c:pt>
                <c:pt idx="3">
                  <c:v>2.4000000000000004</c:v>
                </c:pt>
                <c:pt idx="4">
                  <c:v>2.3439999999999999</c:v>
                </c:pt>
              </c:numCache>
            </c:numRef>
          </c:yVal>
          <c:smooth val="1"/>
        </c:ser>
        <c:ser>
          <c:idx val="1"/>
          <c:order val="1"/>
          <c:tx>
            <c:v>With Pd in H2</c:v>
          </c:tx>
          <c:marker>
            <c:symbol val="none"/>
          </c:marker>
          <c:xVal>
            <c:numRef>
              <c:f>Foglio1!$I$7:$I$11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5.5</c:v>
                </c:pt>
                <c:pt idx="4">
                  <c:v>6</c:v>
                </c:pt>
              </c:numCache>
            </c:numRef>
          </c:xVal>
          <c:yVal>
            <c:numRef>
              <c:f>Foglio1!$Q$7:$Q$11</c:f>
              <c:numCache>
                <c:formatCode>General</c:formatCode>
                <c:ptCount val="5"/>
                <c:pt idx="0">
                  <c:v>2.3799999999999977</c:v>
                </c:pt>
                <c:pt idx="1">
                  <c:v>2.3499999999999988</c:v>
                </c:pt>
                <c:pt idx="2">
                  <c:v>2.3239999999999994</c:v>
                </c:pt>
                <c:pt idx="3">
                  <c:v>2.2909090909090906</c:v>
                </c:pt>
                <c:pt idx="4">
                  <c:v>2.2566666666666664</c:v>
                </c:pt>
              </c:numCache>
            </c:numRef>
          </c:yVal>
          <c:smooth val="1"/>
        </c:ser>
        <c:ser>
          <c:idx val="2"/>
          <c:order val="2"/>
          <c:tx>
            <c:v>With Pd in D2</c:v>
          </c:tx>
          <c:marker>
            <c:symbol val="none"/>
          </c:marker>
          <c:xVal>
            <c:numRef>
              <c:f>Foglio1!$A$27:$A$35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Foglio1!$I$27:$I$35</c:f>
              <c:numCache>
                <c:formatCode>General</c:formatCode>
                <c:ptCount val="9"/>
                <c:pt idx="0">
                  <c:v>2.6799999999999997</c:v>
                </c:pt>
                <c:pt idx="1">
                  <c:v>2.3899999999999988</c:v>
                </c:pt>
                <c:pt idx="2">
                  <c:v>2.3200000000000003</c:v>
                </c:pt>
                <c:pt idx="3">
                  <c:v>2.2124999999999977</c:v>
                </c:pt>
                <c:pt idx="4">
                  <c:v>2.1919999999999997</c:v>
                </c:pt>
                <c:pt idx="5">
                  <c:v>2.151666666666666</c:v>
                </c:pt>
                <c:pt idx="6">
                  <c:v>2.12</c:v>
                </c:pt>
                <c:pt idx="7">
                  <c:v>2.1100000000000003</c:v>
                </c:pt>
                <c:pt idx="8">
                  <c:v>2.0833333333333379</c:v>
                </c:pt>
              </c:numCache>
            </c:numRef>
          </c:yVal>
          <c:smooth val="1"/>
        </c:ser>
        <c:ser>
          <c:idx val="3"/>
          <c:order val="3"/>
          <c:tx>
            <c:v>with Pd in D2 II</c:v>
          </c:tx>
          <c:marker>
            <c:symbol val="none"/>
          </c:marker>
          <c:xVal>
            <c:numRef>
              <c:f>Foglio1!$J$44:$J$52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Foglio1!$R$44:$R$52</c:f>
              <c:numCache>
                <c:formatCode>General</c:formatCode>
                <c:ptCount val="9"/>
                <c:pt idx="0">
                  <c:v>2.7199999999999989</c:v>
                </c:pt>
                <c:pt idx="1">
                  <c:v>2.5149999999999988</c:v>
                </c:pt>
                <c:pt idx="2">
                  <c:v>2.4599999999999977</c:v>
                </c:pt>
                <c:pt idx="3">
                  <c:v>2.3800000000000008</c:v>
                </c:pt>
                <c:pt idx="4">
                  <c:v>2.3200000000000003</c:v>
                </c:pt>
                <c:pt idx="5">
                  <c:v>2.2599999999999998</c:v>
                </c:pt>
                <c:pt idx="6">
                  <c:v>2.2142857142857149</c:v>
                </c:pt>
                <c:pt idx="7">
                  <c:v>2.1862499999999967</c:v>
                </c:pt>
                <c:pt idx="8">
                  <c:v>2.1444444444444444</c:v>
                </c:pt>
              </c:numCache>
            </c:numRef>
          </c:yVal>
          <c:smooth val="1"/>
        </c:ser>
        <c:ser>
          <c:idx val="4"/>
          <c:order val="4"/>
          <c:tx>
            <c:v>with Pd in H2 II</c:v>
          </c:tx>
          <c:marker>
            <c:symbol val="none"/>
          </c:marker>
          <c:xVal>
            <c:numRef>
              <c:f>Foglio1!$C$58:$C$66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Foglio1!$K$58:$K$66</c:f>
              <c:numCache>
                <c:formatCode>General</c:formatCode>
                <c:ptCount val="9"/>
                <c:pt idx="0">
                  <c:v>2.2000000000000042</c:v>
                </c:pt>
                <c:pt idx="1">
                  <c:v>2.4000000000000004</c:v>
                </c:pt>
                <c:pt idx="2">
                  <c:v>2.2000000000000006</c:v>
                </c:pt>
                <c:pt idx="3">
                  <c:v>2.3499999999999988</c:v>
                </c:pt>
                <c:pt idx="4">
                  <c:v>2.29</c:v>
                </c:pt>
                <c:pt idx="5">
                  <c:v>2.2216666666666671</c:v>
                </c:pt>
                <c:pt idx="6">
                  <c:v>2.2000000000000002</c:v>
                </c:pt>
                <c:pt idx="7">
                  <c:v>2.1512499999999952</c:v>
                </c:pt>
                <c:pt idx="8">
                  <c:v>2.1133333333333342</c:v>
                </c:pt>
              </c:numCache>
            </c:numRef>
          </c:yVal>
          <c:smooth val="1"/>
        </c:ser>
        <c:axId val="42289408"/>
        <c:axId val="42303872"/>
      </c:scatterChart>
      <c:valAx>
        <c:axId val="422894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Pin W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2303872"/>
        <c:crosses val="autoZero"/>
        <c:crossBetween val="midCat"/>
      </c:valAx>
      <c:valAx>
        <c:axId val="423038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Rth °C/W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228940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en-US"/>
              <a:t>Trend of neutron before and during the experiment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Before th experiment</c:v>
          </c:tx>
          <c:xVal>
            <c:numRef>
              <c:f>'20170903134600'!$D$32:$D$91</c:f>
              <c:numCache>
                <c:formatCode>General</c:formatCode>
                <c:ptCount val="6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</c:numCache>
            </c:numRef>
          </c:xVal>
          <c:yVal>
            <c:numRef>
              <c:f>'20170903134600'!$E$32:$E$91</c:f>
              <c:numCache>
                <c:formatCode>General</c:formatCode>
                <c:ptCount val="60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  <c:pt idx="4">
                  <c:v>6</c:v>
                </c:pt>
                <c:pt idx="5">
                  <c:v>6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9</c:v>
                </c:pt>
                <c:pt idx="12">
                  <c:v>1</c:v>
                </c:pt>
                <c:pt idx="13">
                  <c:v>4</c:v>
                </c:pt>
                <c:pt idx="14">
                  <c:v>4</c:v>
                </c:pt>
                <c:pt idx="15">
                  <c:v>3</c:v>
                </c:pt>
                <c:pt idx="16">
                  <c:v>5</c:v>
                </c:pt>
                <c:pt idx="17">
                  <c:v>6</c:v>
                </c:pt>
                <c:pt idx="18">
                  <c:v>2</c:v>
                </c:pt>
                <c:pt idx="19">
                  <c:v>3</c:v>
                </c:pt>
                <c:pt idx="20">
                  <c:v>2</c:v>
                </c:pt>
                <c:pt idx="21">
                  <c:v>2</c:v>
                </c:pt>
                <c:pt idx="22">
                  <c:v>1</c:v>
                </c:pt>
                <c:pt idx="23">
                  <c:v>2</c:v>
                </c:pt>
                <c:pt idx="24">
                  <c:v>4</c:v>
                </c:pt>
                <c:pt idx="25">
                  <c:v>4</c:v>
                </c:pt>
                <c:pt idx="26">
                  <c:v>1</c:v>
                </c:pt>
                <c:pt idx="27">
                  <c:v>1</c:v>
                </c:pt>
                <c:pt idx="28">
                  <c:v>6</c:v>
                </c:pt>
                <c:pt idx="29">
                  <c:v>1</c:v>
                </c:pt>
                <c:pt idx="30">
                  <c:v>3</c:v>
                </c:pt>
                <c:pt idx="31">
                  <c:v>4</c:v>
                </c:pt>
                <c:pt idx="32">
                  <c:v>4</c:v>
                </c:pt>
                <c:pt idx="33">
                  <c:v>6</c:v>
                </c:pt>
                <c:pt idx="34">
                  <c:v>3</c:v>
                </c:pt>
                <c:pt idx="35">
                  <c:v>7</c:v>
                </c:pt>
                <c:pt idx="36">
                  <c:v>2</c:v>
                </c:pt>
                <c:pt idx="37">
                  <c:v>1</c:v>
                </c:pt>
                <c:pt idx="38">
                  <c:v>5</c:v>
                </c:pt>
                <c:pt idx="39">
                  <c:v>3</c:v>
                </c:pt>
                <c:pt idx="40">
                  <c:v>2</c:v>
                </c:pt>
                <c:pt idx="41">
                  <c:v>4</c:v>
                </c:pt>
                <c:pt idx="42">
                  <c:v>3</c:v>
                </c:pt>
                <c:pt idx="43">
                  <c:v>6</c:v>
                </c:pt>
                <c:pt idx="44">
                  <c:v>4</c:v>
                </c:pt>
                <c:pt idx="45">
                  <c:v>3</c:v>
                </c:pt>
                <c:pt idx="46">
                  <c:v>5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7</c:v>
                </c:pt>
                <c:pt idx="53">
                  <c:v>4</c:v>
                </c:pt>
                <c:pt idx="54">
                  <c:v>4</c:v>
                </c:pt>
                <c:pt idx="55">
                  <c:v>4</c:v>
                </c:pt>
                <c:pt idx="56">
                  <c:v>2</c:v>
                </c:pt>
                <c:pt idx="57">
                  <c:v>4</c:v>
                </c:pt>
                <c:pt idx="58">
                  <c:v>1</c:v>
                </c:pt>
                <c:pt idx="59">
                  <c:v>3</c:v>
                </c:pt>
              </c:numCache>
            </c:numRef>
          </c:yVal>
          <c:smooth val="1"/>
        </c:ser>
        <c:ser>
          <c:idx val="1"/>
          <c:order val="1"/>
          <c:tx>
            <c:v>during the experiment</c:v>
          </c:tx>
          <c:xVal>
            <c:numRef>
              <c:f>'20170903134600'!$D$92:$D$163</c:f>
              <c:numCache>
                <c:formatCode>General</c:formatCode>
                <c:ptCount val="72"/>
                <c:pt idx="0">
                  <c:v>61</c:v>
                </c:pt>
                <c:pt idx="1">
                  <c:v>62</c:v>
                </c:pt>
                <c:pt idx="2">
                  <c:v>63</c:v>
                </c:pt>
                <c:pt idx="3">
                  <c:v>64</c:v>
                </c:pt>
                <c:pt idx="4">
                  <c:v>65</c:v>
                </c:pt>
                <c:pt idx="5">
                  <c:v>66</c:v>
                </c:pt>
                <c:pt idx="6">
                  <c:v>67</c:v>
                </c:pt>
                <c:pt idx="7">
                  <c:v>68</c:v>
                </c:pt>
                <c:pt idx="8">
                  <c:v>69</c:v>
                </c:pt>
                <c:pt idx="9">
                  <c:v>70</c:v>
                </c:pt>
                <c:pt idx="10">
                  <c:v>71</c:v>
                </c:pt>
                <c:pt idx="11">
                  <c:v>72</c:v>
                </c:pt>
                <c:pt idx="12">
                  <c:v>73</c:v>
                </c:pt>
                <c:pt idx="13">
                  <c:v>74</c:v>
                </c:pt>
                <c:pt idx="14">
                  <c:v>75</c:v>
                </c:pt>
                <c:pt idx="15">
                  <c:v>76</c:v>
                </c:pt>
                <c:pt idx="16">
                  <c:v>77</c:v>
                </c:pt>
                <c:pt idx="17">
                  <c:v>78</c:v>
                </c:pt>
                <c:pt idx="18">
                  <c:v>79</c:v>
                </c:pt>
                <c:pt idx="19">
                  <c:v>80</c:v>
                </c:pt>
                <c:pt idx="20">
                  <c:v>81</c:v>
                </c:pt>
                <c:pt idx="21">
                  <c:v>82</c:v>
                </c:pt>
                <c:pt idx="22">
                  <c:v>83</c:v>
                </c:pt>
                <c:pt idx="23">
                  <c:v>84</c:v>
                </c:pt>
                <c:pt idx="24">
                  <c:v>85</c:v>
                </c:pt>
                <c:pt idx="25">
                  <c:v>86</c:v>
                </c:pt>
                <c:pt idx="26">
                  <c:v>87</c:v>
                </c:pt>
                <c:pt idx="27">
                  <c:v>88</c:v>
                </c:pt>
                <c:pt idx="28">
                  <c:v>89</c:v>
                </c:pt>
                <c:pt idx="29">
                  <c:v>90</c:v>
                </c:pt>
                <c:pt idx="30">
                  <c:v>91</c:v>
                </c:pt>
                <c:pt idx="31">
                  <c:v>92</c:v>
                </c:pt>
                <c:pt idx="32">
                  <c:v>93</c:v>
                </c:pt>
                <c:pt idx="33">
                  <c:v>94</c:v>
                </c:pt>
                <c:pt idx="34">
                  <c:v>95</c:v>
                </c:pt>
                <c:pt idx="35">
                  <c:v>96</c:v>
                </c:pt>
                <c:pt idx="36">
                  <c:v>97</c:v>
                </c:pt>
                <c:pt idx="37">
                  <c:v>98</c:v>
                </c:pt>
                <c:pt idx="38">
                  <c:v>99</c:v>
                </c:pt>
                <c:pt idx="39">
                  <c:v>100</c:v>
                </c:pt>
                <c:pt idx="40">
                  <c:v>101</c:v>
                </c:pt>
                <c:pt idx="41">
                  <c:v>102</c:v>
                </c:pt>
                <c:pt idx="42">
                  <c:v>103</c:v>
                </c:pt>
                <c:pt idx="43">
                  <c:v>104</c:v>
                </c:pt>
                <c:pt idx="44">
                  <c:v>105</c:v>
                </c:pt>
                <c:pt idx="45">
                  <c:v>106</c:v>
                </c:pt>
                <c:pt idx="46">
                  <c:v>107</c:v>
                </c:pt>
                <c:pt idx="47">
                  <c:v>108</c:v>
                </c:pt>
                <c:pt idx="48">
                  <c:v>109</c:v>
                </c:pt>
                <c:pt idx="49">
                  <c:v>110</c:v>
                </c:pt>
                <c:pt idx="50">
                  <c:v>111</c:v>
                </c:pt>
                <c:pt idx="51">
                  <c:v>112</c:v>
                </c:pt>
                <c:pt idx="52">
                  <c:v>113</c:v>
                </c:pt>
                <c:pt idx="53">
                  <c:v>114</c:v>
                </c:pt>
                <c:pt idx="54">
                  <c:v>115</c:v>
                </c:pt>
                <c:pt idx="55">
                  <c:v>116</c:v>
                </c:pt>
                <c:pt idx="56">
                  <c:v>117</c:v>
                </c:pt>
                <c:pt idx="57">
                  <c:v>118</c:v>
                </c:pt>
                <c:pt idx="58">
                  <c:v>119</c:v>
                </c:pt>
                <c:pt idx="59">
                  <c:v>120</c:v>
                </c:pt>
                <c:pt idx="60">
                  <c:v>121</c:v>
                </c:pt>
                <c:pt idx="61">
                  <c:v>122</c:v>
                </c:pt>
                <c:pt idx="62">
                  <c:v>123</c:v>
                </c:pt>
                <c:pt idx="63">
                  <c:v>124</c:v>
                </c:pt>
                <c:pt idx="64">
                  <c:v>125</c:v>
                </c:pt>
                <c:pt idx="65">
                  <c:v>126</c:v>
                </c:pt>
                <c:pt idx="66">
                  <c:v>127</c:v>
                </c:pt>
                <c:pt idx="67">
                  <c:v>128</c:v>
                </c:pt>
                <c:pt idx="68">
                  <c:v>129</c:v>
                </c:pt>
                <c:pt idx="69">
                  <c:v>130</c:v>
                </c:pt>
                <c:pt idx="70">
                  <c:v>131</c:v>
                </c:pt>
                <c:pt idx="71">
                  <c:v>132</c:v>
                </c:pt>
              </c:numCache>
            </c:numRef>
          </c:xVal>
          <c:yVal>
            <c:numRef>
              <c:f>'20170903134600'!$E$92:$E$163</c:f>
              <c:numCache>
                <c:formatCode>General</c:formatCode>
                <c:ptCount val="72"/>
                <c:pt idx="0">
                  <c:v>6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6</c:v>
                </c:pt>
                <c:pt idx="14">
                  <c:v>3</c:v>
                </c:pt>
                <c:pt idx="15">
                  <c:v>7</c:v>
                </c:pt>
                <c:pt idx="16">
                  <c:v>3</c:v>
                </c:pt>
                <c:pt idx="17">
                  <c:v>4</c:v>
                </c:pt>
                <c:pt idx="18">
                  <c:v>3</c:v>
                </c:pt>
                <c:pt idx="19">
                  <c:v>4</c:v>
                </c:pt>
                <c:pt idx="20">
                  <c:v>5</c:v>
                </c:pt>
                <c:pt idx="21">
                  <c:v>4</c:v>
                </c:pt>
                <c:pt idx="22">
                  <c:v>6</c:v>
                </c:pt>
                <c:pt idx="23">
                  <c:v>1</c:v>
                </c:pt>
                <c:pt idx="24">
                  <c:v>6</c:v>
                </c:pt>
                <c:pt idx="25">
                  <c:v>1</c:v>
                </c:pt>
                <c:pt idx="26">
                  <c:v>3</c:v>
                </c:pt>
                <c:pt idx="27">
                  <c:v>4</c:v>
                </c:pt>
                <c:pt idx="28">
                  <c:v>3</c:v>
                </c:pt>
                <c:pt idx="29">
                  <c:v>6</c:v>
                </c:pt>
                <c:pt idx="30">
                  <c:v>9</c:v>
                </c:pt>
                <c:pt idx="31">
                  <c:v>1</c:v>
                </c:pt>
                <c:pt idx="32">
                  <c:v>4</c:v>
                </c:pt>
                <c:pt idx="33">
                  <c:v>4</c:v>
                </c:pt>
                <c:pt idx="34">
                  <c:v>3</c:v>
                </c:pt>
                <c:pt idx="35">
                  <c:v>3</c:v>
                </c:pt>
                <c:pt idx="36">
                  <c:v>4</c:v>
                </c:pt>
                <c:pt idx="37">
                  <c:v>4</c:v>
                </c:pt>
                <c:pt idx="38">
                  <c:v>4</c:v>
                </c:pt>
                <c:pt idx="39">
                  <c:v>3</c:v>
                </c:pt>
                <c:pt idx="40">
                  <c:v>5</c:v>
                </c:pt>
                <c:pt idx="41">
                  <c:v>4</c:v>
                </c:pt>
                <c:pt idx="42">
                  <c:v>7</c:v>
                </c:pt>
                <c:pt idx="43">
                  <c:v>2</c:v>
                </c:pt>
                <c:pt idx="44">
                  <c:v>8</c:v>
                </c:pt>
                <c:pt idx="45">
                  <c:v>5</c:v>
                </c:pt>
                <c:pt idx="46">
                  <c:v>5</c:v>
                </c:pt>
                <c:pt idx="47">
                  <c:v>5</c:v>
                </c:pt>
                <c:pt idx="48">
                  <c:v>6</c:v>
                </c:pt>
                <c:pt idx="49">
                  <c:v>4</c:v>
                </c:pt>
                <c:pt idx="50">
                  <c:v>5</c:v>
                </c:pt>
                <c:pt idx="51">
                  <c:v>5</c:v>
                </c:pt>
                <c:pt idx="52">
                  <c:v>3</c:v>
                </c:pt>
                <c:pt idx="53">
                  <c:v>5</c:v>
                </c:pt>
                <c:pt idx="54">
                  <c:v>0</c:v>
                </c:pt>
                <c:pt idx="55">
                  <c:v>0</c:v>
                </c:pt>
                <c:pt idx="56">
                  <c:v>7</c:v>
                </c:pt>
                <c:pt idx="57">
                  <c:v>7</c:v>
                </c:pt>
                <c:pt idx="58">
                  <c:v>5</c:v>
                </c:pt>
                <c:pt idx="59">
                  <c:v>2</c:v>
                </c:pt>
                <c:pt idx="60">
                  <c:v>2</c:v>
                </c:pt>
                <c:pt idx="61">
                  <c:v>1</c:v>
                </c:pt>
                <c:pt idx="62">
                  <c:v>5</c:v>
                </c:pt>
                <c:pt idx="63">
                  <c:v>7</c:v>
                </c:pt>
                <c:pt idx="64">
                  <c:v>5</c:v>
                </c:pt>
                <c:pt idx="65">
                  <c:v>9</c:v>
                </c:pt>
                <c:pt idx="66">
                  <c:v>5</c:v>
                </c:pt>
                <c:pt idx="67">
                  <c:v>4</c:v>
                </c:pt>
                <c:pt idx="68">
                  <c:v>3</c:v>
                </c:pt>
                <c:pt idx="69">
                  <c:v>3</c:v>
                </c:pt>
                <c:pt idx="70">
                  <c:v>8</c:v>
                </c:pt>
                <c:pt idx="71">
                  <c:v>4</c:v>
                </c:pt>
              </c:numCache>
            </c:numRef>
          </c:yVal>
          <c:smooth val="1"/>
        </c:ser>
        <c:axId val="42334464"/>
        <c:axId val="79380864"/>
      </c:scatterChart>
      <c:valAx>
        <c:axId val="423344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(h)</a:t>
                </a:r>
              </a:p>
            </c:rich>
          </c:tx>
          <c:layout>
            <c:manualLayout>
              <c:xMode val="edge"/>
              <c:yMode val="edge"/>
              <c:x val="0.43594863980745385"/>
              <c:y val="0.89232199510414734"/>
            </c:manualLayout>
          </c:layout>
        </c:title>
        <c:numFmt formatCode="General" sourceLinked="1"/>
        <c:majorTickMark val="none"/>
        <c:tickLblPos val="nextTo"/>
        <c:crossAx val="79380864"/>
        <c:crosses val="autoZero"/>
        <c:crossBetween val="midCat"/>
      </c:valAx>
      <c:valAx>
        <c:axId val="793808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Neutrons per hour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2334464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"/>
  <c:chart>
    <c:title>
      <c:tx>
        <c:rich>
          <a:bodyPr/>
          <a:lstStyle/>
          <a:p>
            <a:pPr>
              <a:defRPr/>
            </a:pPr>
            <a:r>
              <a:rPr lang="en-US" dirty="0"/>
              <a:t>Histograms from data before and during the experiment in H</a:t>
            </a:r>
            <a:r>
              <a:rPr lang="en-US" baseline="-25000" dirty="0"/>
              <a:t>2</a:t>
            </a:r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before the experiment</c:v>
          </c:tx>
          <c:val>
            <c:numRef>
              <c:f>'20170903134600'!$N$1:$N$10</c:f>
              <c:numCache>
                <c:formatCode>General</c:formatCode>
                <c:ptCount val="10"/>
                <c:pt idx="0">
                  <c:v>0</c:v>
                </c:pt>
                <c:pt idx="1">
                  <c:v>13</c:v>
                </c:pt>
                <c:pt idx="2">
                  <c:v>10</c:v>
                </c:pt>
                <c:pt idx="3">
                  <c:v>14</c:v>
                </c:pt>
                <c:pt idx="4">
                  <c:v>15</c:v>
                </c:pt>
                <c:pt idx="5">
                  <c:v>4</c:v>
                </c:pt>
                <c:pt idx="6">
                  <c:v>7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</c:ser>
        <c:ser>
          <c:idx val="2"/>
          <c:order val="1"/>
          <c:tx>
            <c:v>during the experiment</c:v>
          </c:tx>
          <c:val>
            <c:numRef>
              <c:f>'20170903134600'!$O$1:$O$10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11</c:v>
                </c:pt>
                <c:pt idx="4">
                  <c:v>17</c:v>
                </c:pt>
                <c:pt idx="5">
                  <c:v>14</c:v>
                </c:pt>
                <c:pt idx="6">
                  <c:v>5</c:v>
                </c:pt>
                <c:pt idx="7">
                  <c:v>5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</c:ser>
        <c:axId val="79414016"/>
        <c:axId val="79415552"/>
      </c:barChart>
      <c:catAx>
        <c:axId val="79414016"/>
        <c:scaling>
          <c:orientation val="minMax"/>
        </c:scaling>
        <c:axPos val="b"/>
        <c:majorTickMark val="none"/>
        <c:tickLblPos val="nextTo"/>
        <c:crossAx val="79415552"/>
        <c:crosses val="autoZero"/>
        <c:auto val="1"/>
        <c:lblAlgn val="ctr"/>
        <c:lblOffset val="100"/>
      </c:catAx>
      <c:valAx>
        <c:axId val="794155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94140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lang="en-US" noProof="0"/>
            </a:pPr>
            <a:r>
              <a:rPr lang="en-US" noProof="0"/>
              <a:t>neutron progression during the experiment in D</a:t>
            </a:r>
            <a:r>
              <a:rPr lang="en-US" baseline="-25000" noProof="0"/>
              <a:t>2</a:t>
            </a:r>
          </a:p>
        </c:rich>
      </c:tx>
      <c:layout/>
    </c:title>
    <c:plotArea>
      <c:layout/>
      <c:scatterChart>
        <c:scatterStyle val="smoothMarker"/>
        <c:ser>
          <c:idx val="1"/>
          <c:order val="1"/>
          <c:tx>
            <c:v>Detector far from the reactor</c:v>
          </c:tx>
          <c:xVal>
            <c:numRef>
              <c:f>'dati neutroni mizuno D2 10 9 17'!$I$1:$I$25</c:f>
              <c:numCache>
                <c:formatCode>General</c:formatCode>
                <c:ptCount val="25"/>
                <c:pt idx="0">
                  <c:v>1500</c:v>
                </c:pt>
                <c:pt idx="1">
                  <c:v>1560</c:v>
                </c:pt>
                <c:pt idx="2">
                  <c:v>1620</c:v>
                </c:pt>
                <c:pt idx="3">
                  <c:v>1680</c:v>
                </c:pt>
                <c:pt idx="4">
                  <c:v>1740</c:v>
                </c:pt>
                <c:pt idx="5">
                  <c:v>1800</c:v>
                </c:pt>
                <c:pt idx="6">
                  <c:v>1860</c:v>
                </c:pt>
                <c:pt idx="7">
                  <c:v>1920</c:v>
                </c:pt>
                <c:pt idx="8">
                  <c:v>1980</c:v>
                </c:pt>
                <c:pt idx="9">
                  <c:v>2040</c:v>
                </c:pt>
                <c:pt idx="10">
                  <c:v>2100</c:v>
                </c:pt>
                <c:pt idx="11">
                  <c:v>2160</c:v>
                </c:pt>
                <c:pt idx="12">
                  <c:v>2220</c:v>
                </c:pt>
                <c:pt idx="13">
                  <c:v>2280</c:v>
                </c:pt>
                <c:pt idx="14">
                  <c:v>2340</c:v>
                </c:pt>
                <c:pt idx="15">
                  <c:v>2400</c:v>
                </c:pt>
                <c:pt idx="16">
                  <c:v>2460</c:v>
                </c:pt>
                <c:pt idx="17">
                  <c:v>2520</c:v>
                </c:pt>
                <c:pt idx="18">
                  <c:v>2580</c:v>
                </c:pt>
                <c:pt idx="19">
                  <c:v>2640</c:v>
                </c:pt>
                <c:pt idx="20">
                  <c:v>2700</c:v>
                </c:pt>
                <c:pt idx="21">
                  <c:v>2760</c:v>
                </c:pt>
                <c:pt idx="22">
                  <c:v>2820</c:v>
                </c:pt>
                <c:pt idx="23">
                  <c:v>2880</c:v>
                </c:pt>
                <c:pt idx="24">
                  <c:v>2940</c:v>
                </c:pt>
              </c:numCache>
            </c:numRef>
          </c:xVal>
          <c:yVal>
            <c:numRef>
              <c:f>'dati neutroni mizuno D2 10 9 17'!$J$1:$J$25</c:f>
              <c:numCache>
                <c:formatCode>General</c:formatCode>
                <c:ptCount val="25"/>
                <c:pt idx="0">
                  <c:v>2</c:v>
                </c:pt>
                <c:pt idx="1">
                  <c:v>6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3</c:v>
                </c:pt>
                <c:pt idx="8">
                  <c:v>6</c:v>
                </c:pt>
                <c:pt idx="9">
                  <c:v>2</c:v>
                </c:pt>
                <c:pt idx="10">
                  <c:v>3</c:v>
                </c:pt>
                <c:pt idx="11">
                  <c:v>0</c:v>
                </c:pt>
                <c:pt idx="12">
                  <c:v>2</c:v>
                </c:pt>
                <c:pt idx="13">
                  <c:v>2</c:v>
                </c:pt>
                <c:pt idx="14">
                  <c:v>4</c:v>
                </c:pt>
                <c:pt idx="15">
                  <c:v>2</c:v>
                </c:pt>
                <c:pt idx="16">
                  <c:v>3</c:v>
                </c:pt>
                <c:pt idx="17">
                  <c:v>5</c:v>
                </c:pt>
                <c:pt idx="18">
                  <c:v>1</c:v>
                </c:pt>
                <c:pt idx="19">
                  <c:v>4</c:v>
                </c:pt>
                <c:pt idx="20">
                  <c:v>2</c:v>
                </c:pt>
                <c:pt idx="21">
                  <c:v>5</c:v>
                </c:pt>
                <c:pt idx="22">
                  <c:v>0</c:v>
                </c:pt>
                <c:pt idx="23">
                  <c:v>4</c:v>
                </c:pt>
                <c:pt idx="24">
                  <c:v>1</c:v>
                </c:pt>
              </c:numCache>
            </c:numRef>
          </c:yVal>
          <c:smooth val="1"/>
        </c:ser>
        <c:axId val="81875328"/>
        <c:axId val="81877248"/>
      </c:scatterChart>
      <c:scatterChart>
        <c:scatterStyle val="lineMarker"/>
        <c:ser>
          <c:idx val="0"/>
          <c:order val="0"/>
          <c:tx>
            <c:v>Detector closed to the reactor</c:v>
          </c:tx>
          <c:xVal>
            <c:numRef>
              <c:f>'dati neutroni mizuno D2 10 9 17'!$E$1:$E$25</c:f>
              <c:numCache>
                <c:formatCode>General</c:formatCode>
                <c:ptCount val="25"/>
                <c:pt idx="0">
                  <c:v>0</c:v>
                </c:pt>
                <c:pt idx="1">
                  <c:v>60</c:v>
                </c:pt>
                <c:pt idx="2">
                  <c:v>120</c:v>
                </c:pt>
                <c:pt idx="3">
                  <c:v>180</c:v>
                </c:pt>
                <c:pt idx="4">
                  <c:v>240</c:v>
                </c:pt>
                <c:pt idx="5">
                  <c:v>300</c:v>
                </c:pt>
                <c:pt idx="6">
                  <c:v>360</c:v>
                </c:pt>
                <c:pt idx="7">
                  <c:v>420</c:v>
                </c:pt>
                <c:pt idx="8">
                  <c:v>480</c:v>
                </c:pt>
                <c:pt idx="9">
                  <c:v>540</c:v>
                </c:pt>
                <c:pt idx="10">
                  <c:v>600</c:v>
                </c:pt>
                <c:pt idx="11">
                  <c:v>660</c:v>
                </c:pt>
                <c:pt idx="12">
                  <c:v>720</c:v>
                </c:pt>
                <c:pt idx="13">
                  <c:v>780</c:v>
                </c:pt>
                <c:pt idx="14">
                  <c:v>840</c:v>
                </c:pt>
                <c:pt idx="15">
                  <c:v>900</c:v>
                </c:pt>
                <c:pt idx="16">
                  <c:v>960</c:v>
                </c:pt>
                <c:pt idx="17">
                  <c:v>1020</c:v>
                </c:pt>
                <c:pt idx="18">
                  <c:v>1080</c:v>
                </c:pt>
                <c:pt idx="19">
                  <c:v>1140</c:v>
                </c:pt>
                <c:pt idx="20">
                  <c:v>1200</c:v>
                </c:pt>
                <c:pt idx="21">
                  <c:v>1260</c:v>
                </c:pt>
                <c:pt idx="22">
                  <c:v>1320</c:v>
                </c:pt>
                <c:pt idx="23">
                  <c:v>1380</c:v>
                </c:pt>
                <c:pt idx="24">
                  <c:v>1440</c:v>
                </c:pt>
              </c:numCache>
            </c:numRef>
          </c:xVal>
          <c:yVal>
            <c:numRef>
              <c:f>'dati neutroni mizuno D2 10 9 17'!$F$1:$F$25</c:f>
              <c:numCache>
                <c:formatCode>General</c:formatCode>
                <c:ptCount val="25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  <c:pt idx="6">
                  <c:v>3</c:v>
                </c:pt>
                <c:pt idx="7">
                  <c:v>6</c:v>
                </c:pt>
                <c:pt idx="8">
                  <c:v>2</c:v>
                </c:pt>
                <c:pt idx="9">
                  <c:v>4</c:v>
                </c:pt>
                <c:pt idx="10">
                  <c:v>7</c:v>
                </c:pt>
                <c:pt idx="11">
                  <c:v>6</c:v>
                </c:pt>
                <c:pt idx="12">
                  <c:v>7</c:v>
                </c:pt>
                <c:pt idx="13">
                  <c:v>9</c:v>
                </c:pt>
                <c:pt idx="14">
                  <c:v>6</c:v>
                </c:pt>
                <c:pt idx="15">
                  <c:v>5</c:v>
                </c:pt>
                <c:pt idx="16">
                  <c:v>7</c:v>
                </c:pt>
                <c:pt idx="17">
                  <c:v>3</c:v>
                </c:pt>
                <c:pt idx="18">
                  <c:v>5</c:v>
                </c:pt>
                <c:pt idx="19">
                  <c:v>3</c:v>
                </c:pt>
                <c:pt idx="20">
                  <c:v>5</c:v>
                </c:pt>
                <c:pt idx="21">
                  <c:v>7</c:v>
                </c:pt>
                <c:pt idx="22">
                  <c:v>6</c:v>
                </c:pt>
                <c:pt idx="23">
                  <c:v>7</c:v>
                </c:pt>
                <c:pt idx="24">
                  <c:v>4</c:v>
                </c:pt>
              </c:numCache>
            </c:numRef>
          </c:yVal>
        </c:ser>
        <c:axId val="81875328"/>
        <c:axId val="81877248"/>
      </c:scatterChart>
      <c:valAx>
        <c:axId val="818753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Minutes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1877248"/>
        <c:crosses val="autoZero"/>
        <c:crossBetween val="midCat"/>
      </c:valAx>
      <c:valAx>
        <c:axId val="818772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Neutron/hour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1875328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Neutron histograms</a:t>
            </a:r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Reactor</c:v>
          </c:tx>
          <c:val>
            <c:numRef>
              <c:f>'dati neutroni mizuno D2 10 9 17'!$N$1:$N$10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4</c:v>
                </c:pt>
                <c:pt idx="5">
                  <c:v>6</c:v>
                </c:pt>
                <c:pt idx="6">
                  <c:v>4</c:v>
                </c:pt>
                <c:pt idx="7">
                  <c:v>5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</c:ser>
        <c:ser>
          <c:idx val="2"/>
          <c:order val="1"/>
          <c:tx>
            <c:v>Background</c:v>
          </c:tx>
          <c:val>
            <c:numRef>
              <c:f>'dati neutroni mizuno D2 10 9 17'!$O$1:$O$10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8</c:v>
                </c:pt>
                <c:pt idx="3">
                  <c:v>4</c:v>
                </c:pt>
                <c:pt idx="4">
                  <c:v>5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axId val="81894400"/>
        <c:axId val="81900288"/>
      </c:barChart>
      <c:catAx>
        <c:axId val="81894400"/>
        <c:scaling>
          <c:orientation val="minMax"/>
        </c:scaling>
        <c:axPos val="b"/>
        <c:majorTickMark val="none"/>
        <c:tickLblPos val="nextTo"/>
        <c:crossAx val="81900288"/>
        <c:crosses val="autoZero"/>
        <c:auto val="1"/>
        <c:lblAlgn val="ctr"/>
        <c:lblOffset val="100"/>
      </c:catAx>
      <c:valAx>
        <c:axId val="819002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18944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en-US"/>
              <a:t>neutron trend before and during the second experiment with</a:t>
            </a:r>
            <a:r>
              <a:rPr lang="en-US" baseline="0"/>
              <a:t> D2</a:t>
            </a:r>
            <a:endParaRPr lang="en-US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n/h before the experiment</c:v>
          </c:tx>
          <c:yVal>
            <c:numRef>
              <c:f>Foglio1!$A$2:$A$51</c:f>
              <c:numCache>
                <c:formatCode>General</c:formatCode>
                <c:ptCount val="50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2</c:v>
                </c:pt>
                <c:pt idx="13">
                  <c:v>4</c:v>
                </c:pt>
                <c:pt idx="14">
                  <c:v>5</c:v>
                </c:pt>
                <c:pt idx="15">
                  <c:v>5</c:v>
                </c:pt>
                <c:pt idx="16">
                  <c:v>4</c:v>
                </c:pt>
                <c:pt idx="17">
                  <c:v>3</c:v>
                </c:pt>
                <c:pt idx="18">
                  <c:v>3</c:v>
                </c:pt>
                <c:pt idx="19">
                  <c:v>2</c:v>
                </c:pt>
                <c:pt idx="20">
                  <c:v>4</c:v>
                </c:pt>
                <c:pt idx="21">
                  <c:v>4</c:v>
                </c:pt>
                <c:pt idx="22">
                  <c:v>5</c:v>
                </c:pt>
                <c:pt idx="23">
                  <c:v>3</c:v>
                </c:pt>
                <c:pt idx="24">
                  <c:v>3</c:v>
                </c:pt>
                <c:pt idx="25">
                  <c:v>2</c:v>
                </c:pt>
                <c:pt idx="26">
                  <c:v>4</c:v>
                </c:pt>
                <c:pt idx="27">
                  <c:v>2</c:v>
                </c:pt>
                <c:pt idx="28">
                  <c:v>4</c:v>
                </c:pt>
                <c:pt idx="29">
                  <c:v>2</c:v>
                </c:pt>
                <c:pt idx="30">
                  <c:v>5</c:v>
                </c:pt>
                <c:pt idx="31">
                  <c:v>7</c:v>
                </c:pt>
                <c:pt idx="32">
                  <c:v>5</c:v>
                </c:pt>
                <c:pt idx="33">
                  <c:v>3</c:v>
                </c:pt>
                <c:pt idx="34">
                  <c:v>3</c:v>
                </c:pt>
                <c:pt idx="35">
                  <c:v>6</c:v>
                </c:pt>
                <c:pt idx="36">
                  <c:v>3</c:v>
                </c:pt>
                <c:pt idx="37">
                  <c:v>4</c:v>
                </c:pt>
                <c:pt idx="38">
                  <c:v>3</c:v>
                </c:pt>
                <c:pt idx="39">
                  <c:v>4</c:v>
                </c:pt>
                <c:pt idx="40">
                  <c:v>5</c:v>
                </c:pt>
                <c:pt idx="41">
                  <c:v>5</c:v>
                </c:pt>
                <c:pt idx="42">
                  <c:v>7</c:v>
                </c:pt>
                <c:pt idx="43">
                  <c:v>2</c:v>
                </c:pt>
                <c:pt idx="44">
                  <c:v>1</c:v>
                </c:pt>
                <c:pt idx="45">
                  <c:v>3</c:v>
                </c:pt>
                <c:pt idx="46">
                  <c:v>4</c:v>
                </c:pt>
                <c:pt idx="47">
                  <c:v>2</c:v>
                </c:pt>
                <c:pt idx="48">
                  <c:v>4</c:v>
                </c:pt>
                <c:pt idx="49">
                  <c:v>3</c:v>
                </c:pt>
              </c:numCache>
            </c:numRef>
          </c:yVal>
        </c:ser>
        <c:ser>
          <c:idx val="1"/>
          <c:order val="1"/>
          <c:tx>
            <c:v>n/h during the experiment</c:v>
          </c:tx>
          <c:xVal>
            <c:numRef>
              <c:f>Foglio1!$E$2:$E$48</c:f>
              <c:numCache>
                <c:formatCode>General</c:formatCode>
                <c:ptCount val="47"/>
                <c:pt idx="0">
                  <c:v>51</c:v>
                </c:pt>
                <c:pt idx="1">
                  <c:v>52</c:v>
                </c:pt>
                <c:pt idx="2">
                  <c:v>53</c:v>
                </c:pt>
                <c:pt idx="3">
                  <c:v>54</c:v>
                </c:pt>
                <c:pt idx="4">
                  <c:v>55</c:v>
                </c:pt>
                <c:pt idx="5">
                  <c:v>56</c:v>
                </c:pt>
                <c:pt idx="6">
                  <c:v>57</c:v>
                </c:pt>
                <c:pt idx="7">
                  <c:v>58</c:v>
                </c:pt>
                <c:pt idx="8">
                  <c:v>59</c:v>
                </c:pt>
                <c:pt idx="9">
                  <c:v>60</c:v>
                </c:pt>
                <c:pt idx="10">
                  <c:v>61</c:v>
                </c:pt>
                <c:pt idx="11">
                  <c:v>62</c:v>
                </c:pt>
                <c:pt idx="12">
                  <c:v>63</c:v>
                </c:pt>
                <c:pt idx="13">
                  <c:v>64</c:v>
                </c:pt>
                <c:pt idx="14">
                  <c:v>65</c:v>
                </c:pt>
                <c:pt idx="15">
                  <c:v>66</c:v>
                </c:pt>
                <c:pt idx="16">
                  <c:v>67</c:v>
                </c:pt>
                <c:pt idx="17">
                  <c:v>68</c:v>
                </c:pt>
                <c:pt idx="18">
                  <c:v>69</c:v>
                </c:pt>
                <c:pt idx="19">
                  <c:v>70</c:v>
                </c:pt>
                <c:pt idx="20">
                  <c:v>71</c:v>
                </c:pt>
                <c:pt idx="21">
                  <c:v>72</c:v>
                </c:pt>
                <c:pt idx="22">
                  <c:v>73</c:v>
                </c:pt>
                <c:pt idx="23">
                  <c:v>74</c:v>
                </c:pt>
                <c:pt idx="24">
                  <c:v>75</c:v>
                </c:pt>
                <c:pt idx="25">
                  <c:v>76</c:v>
                </c:pt>
                <c:pt idx="26">
                  <c:v>77</c:v>
                </c:pt>
                <c:pt idx="27">
                  <c:v>78</c:v>
                </c:pt>
                <c:pt idx="28">
                  <c:v>79</c:v>
                </c:pt>
                <c:pt idx="29">
                  <c:v>80</c:v>
                </c:pt>
                <c:pt idx="30">
                  <c:v>81</c:v>
                </c:pt>
                <c:pt idx="31">
                  <c:v>82</c:v>
                </c:pt>
                <c:pt idx="32">
                  <c:v>83</c:v>
                </c:pt>
                <c:pt idx="33">
                  <c:v>84</c:v>
                </c:pt>
                <c:pt idx="34">
                  <c:v>85</c:v>
                </c:pt>
                <c:pt idx="35">
                  <c:v>86</c:v>
                </c:pt>
                <c:pt idx="36">
                  <c:v>87</c:v>
                </c:pt>
                <c:pt idx="37">
                  <c:v>88</c:v>
                </c:pt>
                <c:pt idx="38">
                  <c:v>89</c:v>
                </c:pt>
                <c:pt idx="39">
                  <c:v>90</c:v>
                </c:pt>
                <c:pt idx="40">
                  <c:v>91</c:v>
                </c:pt>
                <c:pt idx="41">
                  <c:v>92</c:v>
                </c:pt>
                <c:pt idx="42">
                  <c:v>93</c:v>
                </c:pt>
                <c:pt idx="43">
                  <c:v>94</c:v>
                </c:pt>
                <c:pt idx="44">
                  <c:v>95</c:v>
                </c:pt>
                <c:pt idx="45">
                  <c:v>96</c:v>
                </c:pt>
                <c:pt idx="46">
                  <c:v>97</c:v>
                </c:pt>
              </c:numCache>
            </c:numRef>
          </c:xVal>
          <c:yVal>
            <c:numRef>
              <c:f>Foglio1!$F$2:$F$48</c:f>
              <c:numCache>
                <c:formatCode>General</c:formatCode>
                <c:ptCount val="47"/>
                <c:pt idx="0">
                  <c:v>4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  <c:pt idx="5">
                  <c:v>4</c:v>
                </c:pt>
                <c:pt idx="6">
                  <c:v>6</c:v>
                </c:pt>
                <c:pt idx="7">
                  <c:v>8</c:v>
                </c:pt>
                <c:pt idx="8">
                  <c:v>6</c:v>
                </c:pt>
                <c:pt idx="9">
                  <c:v>3</c:v>
                </c:pt>
                <c:pt idx="10">
                  <c:v>6</c:v>
                </c:pt>
                <c:pt idx="11">
                  <c:v>3</c:v>
                </c:pt>
                <c:pt idx="12">
                  <c:v>3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9</c:v>
                </c:pt>
                <c:pt idx="17">
                  <c:v>4</c:v>
                </c:pt>
                <c:pt idx="18">
                  <c:v>2</c:v>
                </c:pt>
                <c:pt idx="19">
                  <c:v>2</c:v>
                </c:pt>
                <c:pt idx="20">
                  <c:v>10</c:v>
                </c:pt>
                <c:pt idx="21">
                  <c:v>4</c:v>
                </c:pt>
                <c:pt idx="22">
                  <c:v>5</c:v>
                </c:pt>
                <c:pt idx="23">
                  <c:v>2</c:v>
                </c:pt>
                <c:pt idx="24">
                  <c:v>3</c:v>
                </c:pt>
                <c:pt idx="25">
                  <c:v>6</c:v>
                </c:pt>
                <c:pt idx="26">
                  <c:v>4</c:v>
                </c:pt>
                <c:pt idx="27">
                  <c:v>4</c:v>
                </c:pt>
                <c:pt idx="28">
                  <c:v>3</c:v>
                </c:pt>
                <c:pt idx="29">
                  <c:v>2</c:v>
                </c:pt>
                <c:pt idx="30">
                  <c:v>2</c:v>
                </c:pt>
                <c:pt idx="31">
                  <c:v>7</c:v>
                </c:pt>
                <c:pt idx="32">
                  <c:v>5</c:v>
                </c:pt>
                <c:pt idx="33">
                  <c:v>3</c:v>
                </c:pt>
                <c:pt idx="34">
                  <c:v>6</c:v>
                </c:pt>
                <c:pt idx="35">
                  <c:v>9</c:v>
                </c:pt>
                <c:pt idx="36">
                  <c:v>4</c:v>
                </c:pt>
                <c:pt idx="37">
                  <c:v>3</c:v>
                </c:pt>
                <c:pt idx="38">
                  <c:v>8</c:v>
                </c:pt>
                <c:pt idx="39">
                  <c:v>2</c:v>
                </c:pt>
                <c:pt idx="40">
                  <c:v>5</c:v>
                </c:pt>
                <c:pt idx="41">
                  <c:v>3</c:v>
                </c:pt>
                <c:pt idx="42">
                  <c:v>4</c:v>
                </c:pt>
                <c:pt idx="43">
                  <c:v>3</c:v>
                </c:pt>
                <c:pt idx="44">
                  <c:v>4</c:v>
                </c:pt>
                <c:pt idx="45">
                  <c:v>4</c:v>
                </c:pt>
                <c:pt idx="46">
                  <c:v>5</c:v>
                </c:pt>
              </c:numCache>
            </c:numRef>
          </c:yVal>
        </c:ser>
        <c:axId val="81943552"/>
        <c:axId val="81958016"/>
      </c:scatterChart>
      <c:valAx>
        <c:axId val="819435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Hours</a:t>
                </a:r>
              </a:p>
            </c:rich>
          </c:tx>
          <c:layout/>
        </c:title>
        <c:majorTickMark val="none"/>
        <c:tickLblPos val="nextTo"/>
        <c:crossAx val="81958016"/>
        <c:crosses val="autoZero"/>
        <c:crossBetween val="midCat"/>
      </c:valAx>
      <c:valAx>
        <c:axId val="819580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n/h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194355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en-US"/>
              <a:t>n/h histograms for the second experiment with D2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before the experiment</c:v>
          </c:tx>
          <c:val>
            <c:numRef>
              <c:f>Foglio1!$J$29:$J$40</c:f>
              <c:numCache>
                <c:formatCode>General</c:formatCode>
                <c:ptCount val="12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15</c:v>
                </c:pt>
                <c:pt idx="4">
                  <c:v>13</c:v>
                </c:pt>
                <c:pt idx="5">
                  <c:v>9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v>during the experiment</c:v>
          </c:tx>
          <c:val>
            <c:numRef>
              <c:f>Foglio1!$L$29:$L$40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11</c:v>
                </c:pt>
                <c:pt idx="4">
                  <c:v>11</c:v>
                </c:pt>
                <c:pt idx="5">
                  <c:v>5</c:v>
                </c:pt>
                <c:pt idx="6">
                  <c:v>7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  <c:axId val="81987456"/>
        <c:axId val="81988992"/>
      </c:barChart>
      <c:catAx>
        <c:axId val="81987456"/>
        <c:scaling>
          <c:orientation val="minMax"/>
        </c:scaling>
        <c:axPos val="b"/>
        <c:majorTickMark val="none"/>
        <c:tickLblPos val="nextTo"/>
        <c:crossAx val="81988992"/>
        <c:crosses val="autoZero"/>
        <c:auto val="1"/>
        <c:lblAlgn val="ctr"/>
        <c:lblOffset val="100"/>
      </c:catAx>
      <c:valAx>
        <c:axId val="8198899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19874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FF2FA-CE1B-4D1B-A53A-53FF6A8B6E75}" type="datetimeFigureOut">
              <a:rPr lang="it-IT" smtClean="0"/>
              <a:t>27/09/2017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AFA38-B5A3-44C7-9069-168A829DBAD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FA38-B5A3-44C7-9069-168A829DBAD7}" type="slidenum">
              <a:rPr lang="it-IT" smtClean="0"/>
              <a:t>10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949B-382F-4E52-95C0-05F1AC31CA91}" type="datetimeFigureOut">
              <a:rPr lang="it-IT" smtClean="0"/>
              <a:pPr/>
              <a:t>27/09/2017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D498-AC70-4394-B5F9-6544A906CC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949B-382F-4E52-95C0-05F1AC31CA91}" type="datetimeFigureOut">
              <a:rPr lang="it-IT" smtClean="0"/>
              <a:pPr/>
              <a:t>27/09/2017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D498-AC70-4394-B5F9-6544A906CC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949B-382F-4E52-95C0-05F1AC31CA91}" type="datetimeFigureOut">
              <a:rPr lang="it-IT" smtClean="0"/>
              <a:pPr/>
              <a:t>27/09/2017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D498-AC70-4394-B5F9-6544A906CC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949B-382F-4E52-95C0-05F1AC31CA91}" type="datetimeFigureOut">
              <a:rPr lang="it-IT" smtClean="0"/>
              <a:pPr/>
              <a:t>27/09/2017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D498-AC70-4394-B5F9-6544A906CC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949B-382F-4E52-95C0-05F1AC31CA91}" type="datetimeFigureOut">
              <a:rPr lang="it-IT" smtClean="0"/>
              <a:pPr/>
              <a:t>27/09/2017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D498-AC70-4394-B5F9-6544A906CC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949B-382F-4E52-95C0-05F1AC31CA91}" type="datetimeFigureOut">
              <a:rPr lang="it-IT" smtClean="0"/>
              <a:pPr/>
              <a:t>27/09/2017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D498-AC70-4394-B5F9-6544A906CC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949B-382F-4E52-95C0-05F1AC31CA91}" type="datetimeFigureOut">
              <a:rPr lang="it-IT" smtClean="0"/>
              <a:pPr/>
              <a:t>27/09/2017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D498-AC70-4394-B5F9-6544A906CC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949B-382F-4E52-95C0-05F1AC31CA91}" type="datetimeFigureOut">
              <a:rPr lang="it-IT" smtClean="0"/>
              <a:pPr/>
              <a:t>27/09/2017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D498-AC70-4394-B5F9-6544A906CC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949B-382F-4E52-95C0-05F1AC31CA91}" type="datetimeFigureOut">
              <a:rPr lang="it-IT" smtClean="0"/>
              <a:pPr/>
              <a:t>27/09/2017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D498-AC70-4394-B5F9-6544A906CC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949B-382F-4E52-95C0-05F1AC31CA91}" type="datetimeFigureOut">
              <a:rPr lang="it-IT" smtClean="0"/>
              <a:pPr/>
              <a:t>27/09/2017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D498-AC70-4394-B5F9-6544A906CC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949B-382F-4E52-95C0-05F1AC31CA91}" type="datetimeFigureOut">
              <a:rPr lang="it-IT" smtClean="0"/>
              <a:pPr/>
              <a:t>27/09/2017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D498-AC70-4394-B5F9-6544A906CC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7949B-382F-4E52-95C0-05F1AC31CA91}" type="datetimeFigureOut">
              <a:rPr lang="it-IT" smtClean="0"/>
              <a:pPr/>
              <a:t>27/09/2017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BD498-AC70-4394-B5F9-6544A906CCB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 descr="C:\Users\Ubaldo\Desktop\logo arga spessoril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Attempted </a:t>
            </a:r>
            <a:r>
              <a:rPr lang="en-US" sz="4000" dirty="0" smtClean="0"/>
              <a:t>replication of the latest </a:t>
            </a:r>
            <a:r>
              <a:rPr lang="en-US" sz="4000" dirty="0" smtClean="0"/>
              <a:t>Mizuno’s experiment</a:t>
            </a:r>
            <a:endParaRPr lang="it-IT" sz="40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1752600"/>
          </a:xfrm>
        </p:spPr>
        <p:txBody>
          <a:bodyPr/>
          <a:lstStyle/>
          <a:p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Terni, cenacolo S. Marco, 30 settembre 2017</a:t>
            </a:r>
          </a:p>
          <a:p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Ubaldo </a:t>
            </a:r>
            <a:r>
              <a:rPr lang="it-IT" sz="2400" dirty="0" err="1" smtClean="0">
                <a:solidFill>
                  <a:schemeClr val="accent2">
                    <a:lumMod val="75000"/>
                  </a:schemeClr>
                </a:solidFill>
              </a:rPr>
              <a:t>Mastromatteo</a:t>
            </a:r>
            <a:endParaRPr lang="it-IT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A.R.G.A.L.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Experimental setup view</a:t>
            </a:r>
            <a:endParaRPr lang="en-US" sz="3600" dirty="0"/>
          </a:p>
        </p:txBody>
      </p:sp>
      <p:pic>
        <p:nvPicPr>
          <p:cNvPr id="26627" name="Immagine 7" descr="20170906_1056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125040" y="2907408"/>
            <a:ext cx="3519159" cy="1970055"/>
          </a:xfrm>
          <a:prstGeom prst="rect">
            <a:avLst/>
          </a:prstGeom>
          <a:noFill/>
        </p:spPr>
      </p:pic>
      <p:pic>
        <p:nvPicPr>
          <p:cNvPr id="26626" name="Immagine 14" descr="20170913_114723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0800000">
            <a:off x="3563887" y="2060848"/>
            <a:ext cx="3384376" cy="3698050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458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magine 7" descr="C:\Users\Ubaldo\Desktop\logo arga spessoril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9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020272" y="3284984"/>
            <a:ext cx="1937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Deuterium</a:t>
            </a:r>
            <a:r>
              <a:rPr lang="en-US" smtClean="0"/>
              <a:t> </a:t>
            </a:r>
            <a:r>
              <a:rPr lang="en-US" smtClean="0"/>
              <a:t>loading</a:t>
            </a:r>
            <a:endParaRPr lang="en-US" smtClean="0"/>
          </a:p>
          <a:p>
            <a:r>
              <a:rPr lang="en-US" smtClean="0"/>
              <a:t>setup</a:t>
            </a:r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>
            <a:off x="1043608" y="5733256"/>
            <a:ext cx="16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Sample in </a:t>
            </a:r>
            <a:r>
              <a:rPr lang="it-IT" dirty="0" err="1" smtClean="0"/>
              <a:t>place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691680" y="1628800"/>
          <a:ext cx="5919462" cy="3024334"/>
        </p:xfrm>
        <a:graphic>
          <a:graphicData uri="http://schemas.openxmlformats.org/drawingml/2006/table">
            <a:tbl>
              <a:tblPr/>
              <a:tblGrid>
                <a:gridCol w="705593"/>
                <a:gridCol w="705593"/>
                <a:gridCol w="705593"/>
                <a:gridCol w="908017"/>
                <a:gridCol w="777887"/>
                <a:gridCol w="705593"/>
                <a:gridCol w="705593"/>
                <a:gridCol w="705593"/>
              </a:tblGrid>
              <a:tr h="697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Power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W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 heater °C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Tc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Reactor  °C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 ambient °C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Pressure P/Po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Tc – Ta °C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Rth C/W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 heater Ohm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25,32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2,68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2,68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1,02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100,75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29,74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24,96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1,17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4,78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2,39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1,17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31,5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24,54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1,24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6,96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2,32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1,34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174,75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33,29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24,44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8,85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2,21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1,49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206,6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35,24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24,28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1,37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10,96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2,19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1,67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240,45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37,08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24,17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1,43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12,91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2,15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1,85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270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38,96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24,12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14,84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2,12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2,03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301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40,7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23,82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1,61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16,88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2,11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2,23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329,5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42,49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23,74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18,75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2,08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2,42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933395" y="4941168"/>
            <a:ext cx="76088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Table relating to the test with the material covered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with palladium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in deuterium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magine 4" descr="C:\Users\Ubaldo\Desktop\logo arga spessoril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  <p:sp>
        <p:nvSpPr>
          <p:cNvPr id="8" name="Titolo 5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smtClean="0"/>
              <a:t>Experimental</a:t>
            </a:r>
            <a:r>
              <a:rPr lang="en-US" sz="3600" smtClean="0"/>
              <a:t> data </a:t>
            </a:r>
            <a:r>
              <a:rPr lang="en-US" sz="3600" smtClean="0"/>
              <a:t>example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Extra heat verification</a:t>
            </a:r>
            <a:endParaRPr lang="en-US" sz="3600" dirty="0"/>
          </a:p>
        </p:txBody>
      </p:sp>
      <p:graphicFrame>
        <p:nvGraphicFramePr>
          <p:cNvPr id="3" name="Grafico 2"/>
          <p:cNvGraphicFramePr/>
          <p:nvPr/>
        </p:nvGraphicFramePr>
        <p:xfrm>
          <a:off x="251520" y="2132856"/>
          <a:ext cx="4257675" cy="234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4572000" y="19888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magine 4" descr="C:\Users\Ubaldo\Desktop\logo arga spessoril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Pd on Ni in H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graphicFrame>
        <p:nvGraphicFramePr>
          <p:cNvPr id="3" name="Grafico 2"/>
          <p:cNvGraphicFramePr/>
          <p:nvPr/>
        </p:nvGraphicFramePr>
        <p:xfrm>
          <a:off x="2699792" y="836712"/>
          <a:ext cx="6119063" cy="3006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251520" y="3573016"/>
          <a:ext cx="3635896" cy="23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magine 4" descr="C:\Users\Ubaldo\Desktop\logo arga spessoril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Pd on Ni in D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graphicFrame>
        <p:nvGraphicFramePr>
          <p:cNvPr id="3" name="Grafico 2"/>
          <p:cNvGraphicFramePr/>
          <p:nvPr/>
        </p:nvGraphicFramePr>
        <p:xfrm>
          <a:off x="2376865" y="1268760"/>
          <a:ext cx="6767135" cy="2570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0" y="3645024"/>
          <a:ext cx="4121353" cy="2435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magine 4" descr="C:\Users\Ubaldo\Desktop\logo arga spessoril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foto spugna ni con pd 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71600" y="1844824"/>
            <a:ext cx="5088565" cy="3816424"/>
          </a:xfrm>
          <a:prstGeom prst="rect">
            <a:avLst/>
          </a:prstGeom>
        </p:spPr>
      </p:pic>
      <p:pic>
        <p:nvPicPr>
          <p:cNvPr id="5" name="Immagine 4" descr="C:\Users\Ubaldo\Desktop\logo arga spessoril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  <p:sp>
        <p:nvSpPr>
          <p:cNvPr id="8" name="Titolo 5"/>
          <p:cNvSpPr txBox="1">
            <a:spLocks/>
          </p:cNvSpPr>
          <p:nvPr/>
        </p:nvSpPr>
        <p:spPr>
          <a:xfrm>
            <a:off x="539552" y="836712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2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Second</a:t>
            </a:r>
            <a:r>
              <a:rPr kumimoji="0" lang="en-US" sz="32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sample with </a:t>
            </a:r>
            <a:r>
              <a:rPr kumimoji="0" lang="en-US" sz="32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Pd</a:t>
            </a:r>
            <a:r>
              <a:rPr kumimoji="0" lang="en-US" sz="3200" b="0" i="0" u="none" strike="noStrike" kern="1200" cap="none" spc="0" normalizeH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electroplating</a:t>
            </a:r>
            <a:endParaRPr kumimoji="0" lang="en-US" sz="3200" b="0" i="0" u="none" strike="noStrike" kern="120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660232" y="2708920"/>
            <a:ext cx="1715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Pd </a:t>
            </a:r>
            <a:r>
              <a:rPr lang="en-US" smtClean="0"/>
              <a:t>delamination</a:t>
            </a:r>
            <a:endParaRPr lang="en-US"/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5436096" y="2852936"/>
            <a:ext cx="108012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 flipV="1">
            <a:off x="5220072" y="2636912"/>
            <a:ext cx="1152128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51720" y="0"/>
            <a:ext cx="648072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Pd on Ni in D2 second sample</a:t>
            </a:r>
            <a:endParaRPr lang="en-US" sz="3600" dirty="0"/>
          </a:p>
        </p:txBody>
      </p:sp>
      <p:graphicFrame>
        <p:nvGraphicFramePr>
          <p:cNvPr id="3" name="Grafico 2"/>
          <p:cNvGraphicFramePr/>
          <p:nvPr/>
        </p:nvGraphicFramePr>
        <p:xfrm>
          <a:off x="2411760" y="1484784"/>
          <a:ext cx="6732240" cy="2717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251520" y="3789040"/>
          <a:ext cx="4032448" cy="234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magine 4" descr="C:\Users\Ubaldo\Desktop\logo arga spessoril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Pd on Ni in D2 </a:t>
            </a:r>
            <a:r>
              <a:rPr lang="en-US" sz="3600" dirty="0" smtClean="0"/>
              <a:t>second</a:t>
            </a:r>
            <a:r>
              <a:rPr lang="it-IT" sz="3600" dirty="0" smtClean="0"/>
              <a:t> </a:t>
            </a:r>
            <a:r>
              <a:rPr lang="it-IT" sz="3600" dirty="0" smtClean="0"/>
              <a:t>sample</a:t>
            </a:r>
            <a:endParaRPr lang="it-IT" sz="3600" dirty="0"/>
          </a:p>
        </p:txBody>
      </p:sp>
      <p:pic>
        <p:nvPicPr>
          <p:cNvPr id="3" name="Immagine 2" descr="gamma esperimento mizuno D2 II.bmp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043608" y="2636912"/>
            <a:ext cx="6624736" cy="2736304"/>
          </a:xfrm>
          <a:prstGeom prst="rect">
            <a:avLst/>
          </a:prstGeom>
        </p:spPr>
      </p:pic>
      <p:pic>
        <p:nvPicPr>
          <p:cNvPr id="4" name="Immagine 3" descr="C:\Users\Ubaldo\Desktop\logo arga spessoril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Solid state laser induced </a:t>
            </a:r>
            <a:br>
              <a:rPr lang="en-US" sz="3600" dirty="0" smtClean="0"/>
            </a:br>
            <a:r>
              <a:rPr lang="en-US" sz="3600" dirty="0" smtClean="0"/>
              <a:t>neutron anomaly</a:t>
            </a:r>
            <a:endParaRPr lang="en-US" sz="3600" dirty="0" smtClean="0"/>
          </a:p>
        </p:txBody>
      </p:sp>
      <p:pic>
        <p:nvPicPr>
          <p:cNvPr id="5123" name="Picture 2" descr="C:\Users\Ubaldo\Dropbox\graf n II 18 10 14.bmp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844675"/>
            <a:ext cx="6165478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CasellaDiTesto 4"/>
          <p:cNvSpPr txBox="1">
            <a:spLocks noChangeArrowheads="1"/>
          </p:cNvSpPr>
          <p:nvPr/>
        </p:nvSpPr>
        <p:spPr bwMode="auto">
          <a:xfrm>
            <a:off x="7235825" y="1772816"/>
            <a:ext cx="190817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dirty="0"/>
              <a:t>Grafico estratto il 18 ottobre alle 16 e 5. </a:t>
            </a:r>
          </a:p>
          <a:p>
            <a:r>
              <a:rPr lang="it-IT" sz="1400" dirty="0"/>
              <a:t>Il primo picco si ha circa 12 ore prima e il secondo picco 5/6 ore prima.</a:t>
            </a:r>
          </a:p>
          <a:p>
            <a:r>
              <a:rPr lang="it-IT" sz="1400" dirty="0"/>
              <a:t>La durata del primo picco (punti neri) è di circa 3 minuti, mentre il secondo, molto più intenso, è durato circa 17 minuti.</a:t>
            </a:r>
          </a:p>
          <a:p>
            <a:r>
              <a:rPr lang="it-IT" sz="1400" dirty="0"/>
              <a:t>La linea verde indica </a:t>
            </a:r>
          </a:p>
          <a:p>
            <a:r>
              <a:rPr lang="it-IT" sz="1400" dirty="0"/>
              <a:t>la media dei neutroni </a:t>
            </a:r>
          </a:p>
          <a:p>
            <a:r>
              <a:rPr lang="it-IT" sz="1400" dirty="0"/>
              <a:t>in un ora, i punti neri</a:t>
            </a:r>
          </a:p>
          <a:p>
            <a:r>
              <a:rPr lang="it-IT" sz="1400" dirty="0"/>
              <a:t>i neutroni ogni minuto.</a:t>
            </a:r>
          </a:p>
          <a:p>
            <a:endParaRPr lang="it-IT" sz="1400" dirty="0"/>
          </a:p>
        </p:txBody>
      </p:sp>
      <p:pic>
        <p:nvPicPr>
          <p:cNvPr id="5" name="Immagine 4" descr="C:\Users\Ubaldo\Desktop\logo arga spessoril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412776"/>
            <a:ext cx="8064896" cy="3860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 descr="C:\Users\Ubaldo\Desktop\logo arga spessoril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err="1" smtClean="0"/>
              <a:t>Neutron</a:t>
            </a:r>
            <a:r>
              <a:rPr lang="it-IT" sz="3600" dirty="0" smtClean="0"/>
              <a:t> </a:t>
            </a:r>
            <a:r>
              <a:rPr lang="it-IT" sz="3600" dirty="0" err="1" smtClean="0"/>
              <a:t>emission</a:t>
            </a:r>
            <a:r>
              <a:rPr lang="it-IT" sz="3600" dirty="0" smtClean="0"/>
              <a:t> </a:t>
            </a:r>
            <a:r>
              <a:rPr lang="it-IT" sz="3600" dirty="0" err="1" smtClean="0"/>
              <a:t>during</a:t>
            </a:r>
            <a:r>
              <a:rPr lang="it-IT" sz="3600" dirty="0" smtClean="0"/>
              <a:t> H</a:t>
            </a:r>
            <a:r>
              <a:rPr lang="it-IT" sz="3600" baseline="-25000" dirty="0" smtClean="0"/>
              <a:t>2</a:t>
            </a:r>
            <a:r>
              <a:rPr lang="it-IT" sz="3600" dirty="0" smtClean="0"/>
              <a:t> </a:t>
            </a:r>
            <a:br>
              <a:rPr lang="it-IT" sz="3600" dirty="0" smtClean="0"/>
            </a:br>
            <a:r>
              <a:rPr lang="it-IT" sz="3600" dirty="0" err="1" smtClean="0"/>
              <a:t>loading</a:t>
            </a:r>
            <a:r>
              <a:rPr lang="it-IT" sz="3600" dirty="0" smtClean="0"/>
              <a:t> in Pd </a:t>
            </a:r>
            <a:r>
              <a:rPr lang="it-IT" sz="3600" dirty="0" err="1" smtClean="0"/>
              <a:t>thin</a:t>
            </a:r>
            <a:r>
              <a:rPr lang="it-IT" sz="3600" dirty="0" smtClean="0"/>
              <a:t> </a:t>
            </a:r>
            <a:r>
              <a:rPr lang="it-IT" sz="3600" dirty="0" err="1" smtClean="0"/>
              <a:t>layer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52588" y="1395413"/>
            <a:ext cx="583882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 descr="C:\Users\Ubaldo\Desktop\logo arga spessoril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6516052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Mizuno’s </a:t>
            </a:r>
            <a:r>
              <a:rPr lang="it-IT" sz="3600" dirty="0" err="1" smtClean="0"/>
              <a:t>reactor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395534" y="2204864"/>
          <a:ext cx="8568952" cy="2880320"/>
        </p:xfrm>
        <a:graphic>
          <a:graphicData uri="http://schemas.openxmlformats.org/drawingml/2006/table">
            <a:tbl>
              <a:tblPr/>
              <a:tblGrid>
                <a:gridCol w="597710"/>
                <a:gridCol w="587085"/>
                <a:gridCol w="464885"/>
                <a:gridCol w="752672"/>
                <a:gridCol w="753557"/>
                <a:gridCol w="752672"/>
                <a:gridCol w="878413"/>
                <a:gridCol w="753557"/>
                <a:gridCol w="1009467"/>
                <a:gridCol w="1009467"/>
                <a:gridCol w="1009467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Dati reali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Probabilità con estensione dei casi fino a 6 eventi in un minuto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Casi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n.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0,9415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0,0526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0,0058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600">
                        <a:latin typeface="Calibri"/>
                      </a:endParaRP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600">
                        <a:latin typeface="Calibri"/>
                      </a:endParaRP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600">
                        <a:latin typeface="Calibri"/>
                      </a:endParaRP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600">
                        <a:latin typeface="Calibri"/>
                      </a:endParaRP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n.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1379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86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0,9380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0,0585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0,0034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0,0002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1,25E-05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7,51E-07</a:t>
                      </a: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4,52E-08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34" marR="6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magine 3" descr="C:\Users\Ubaldo\Desktop\logo arga spessoril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  <p:sp>
        <p:nvSpPr>
          <p:cNvPr id="7" name="Titolo 5"/>
          <p:cNvSpPr txBox="1">
            <a:spLocks/>
          </p:cNvSpPr>
          <p:nvPr/>
        </p:nvSpPr>
        <p:spPr>
          <a:xfrm>
            <a:off x="539552" y="836712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Neutron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emission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during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</a:t>
            </a:r>
            <a:r>
              <a:rPr kumimoji="0" lang="it-IT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loading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Pd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thin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layer</a:t>
            </a:r>
            <a:r>
              <a:rPr lang="it-IT" sz="3200" dirty="0" smtClean="0">
                <a:latin typeface="+mj-lt"/>
                <a:ea typeface="+mj-ea"/>
                <a:cs typeface="+mj-cs"/>
              </a:rPr>
              <a:t> </a:t>
            </a:r>
            <a:r>
              <a:rPr lang="it-IT" sz="3200" dirty="0" err="1" smtClean="0">
                <a:latin typeface="+mj-lt"/>
                <a:ea typeface="+mj-ea"/>
                <a:cs typeface="+mj-cs"/>
              </a:rPr>
              <a:t>statistical</a:t>
            </a:r>
            <a:r>
              <a:rPr lang="it-IT" sz="3200" dirty="0" smtClean="0">
                <a:latin typeface="+mj-lt"/>
                <a:ea typeface="+mj-ea"/>
                <a:cs typeface="+mj-cs"/>
              </a:rPr>
              <a:t> </a:t>
            </a:r>
            <a:r>
              <a:rPr lang="it-IT" sz="3200" dirty="0" err="1" smtClean="0">
                <a:latin typeface="+mj-lt"/>
                <a:ea typeface="+mj-ea"/>
                <a:cs typeface="+mj-cs"/>
              </a:rPr>
              <a:t>analysis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1556792"/>
            <a:ext cx="5904264" cy="4594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 descr="C:\Users\Ubaldo\Desktop\logo arga spessoril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  <p:sp>
        <p:nvSpPr>
          <p:cNvPr id="6" name="Titolo 5"/>
          <p:cNvSpPr txBox="1">
            <a:spLocks/>
          </p:cNvSpPr>
          <p:nvPr/>
        </p:nvSpPr>
        <p:spPr>
          <a:xfrm>
            <a:off x="539552" y="476672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2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Neutron</a:t>
            </a:r>
            <a:r>
              <a:rPr kumimoji="0" lang="en-US" sz="32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emission during </a:t>
            </a:r>
            <a:r>
              <a:rPr kumimoji="0" lang="en-US" sz="32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</a:t>
            </a:r>
            <a:r>
              <a:rPr kumimoji="0" lang="en-US" sz="3200" b="0" i="0" u="none" strike="noStrike" kern="1200" cap="none" spc="0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32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32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loading in Pd thin </a:t>
            </a:r>
            <a:r>
              <a:rPr kumimoji="0" lang="en-US" sz="32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layer</a:t>
            </a:r>
            <a:endParaRPr kumimoji="0" lang="en-US" sz="3200" b="0" i="0" u="none" strike="noStrike" kern="120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835696" y="2060848"/>
          <a:ext cx="5328592" cy="3059042"/>
        </p:xfrm>
        <a:graphic>
          <a:graphicData uri="http://schemas.openxmlformats.org/drawingml/2006/table">
            <a:tbl>
              <a:tblPr/>
              <a:tblGrid>
                <a:gridCol w="945583"/>
                <a:gridCol w="945583"/>
                <a:gridCol w="1119973"/>
                <a:gridCol w="1081220"/>
                <a:gridCol w="1236233"/>
              </a:tblGrid>
              <a:tr h="218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Frequenza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Probabilità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Probabilità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Neut/ora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counts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relativa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Gaussiana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Poisson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5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0,0078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0,0620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0,0162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5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0,0625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0,0967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0,0667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5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0,1406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0,1299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0,1375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5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0,2109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0,1507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0,1891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5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0,1719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0,1507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0,1950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5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0,1875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0,1299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0,1609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5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0,0938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0,0967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0,1106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5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0,0703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0,0620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0,0652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5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0,0313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0,0343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0,0336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5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0,0156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0,0164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0,0154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5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0,0078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0,0067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0,0064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5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2,147E-07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1,31727E-06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547664" y="5157192"/>
            <a:ext cx="62785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Qui sopra la tabella con i dati relativi all’analisi statistica dell’istogramma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figura 3,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riportato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anche qui di seguito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dove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 dati reali sono comparati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modelli statistici di Gauss e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Poisson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magine 3" descr="C:\Users\Ubaldo\Desktop\logo arga spessoril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  <p:sp>
        <p:nvSpPr>
          <p:cNvPr id="7" name="Titolo 5"/>
          <p:cNvSpPr txBox="1">
            <a:spLocks/>
          </p:cNvSpPr>
          <p:nvPr/>
        </p:nvSpPr>
        <p:spPr>
          <a:xfrm>
            <a:off x="539552" y="62068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Neutron emission during H</a:t>
            </a:r>
            <a:r>
              <a:rPr kumimoji="0" lang="en-US" sz="32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loading in Pd thin layer</a:t>
            </a:r>
            <a:r>
              <a:rPr lang="en-US" sz="3200" smtClean="0">
                <a:latin typeface="+mj-lt"/>
                <a:ea typeface="+mj-ea"/>
                <a:cs typeface="+mj-cs"/>
              </a:rPr>
              <a:t> statistical analysis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it-IT" dirty="0" smtClean="0"/>
              <a:t>Grazie per l’attenzione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 descr="C:\Users\Ubaldo\Desktop\logo arga spessoril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62958" y="1772816"/>
            <a:ext cx="5081042" cy="369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060848"/>
            <a:ext cx="3664758" cy="2859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 descr="C:\Users\Ubaldo\Desktop\logo arga spessoril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  <p:sp>
        <p:nvSpPr>
          <p:cNvPr id="7" name="Titolo 5"/>
          <p:cNvSpPr txBox="1">
            <a:spLocks/>
          </p:cNvSpPr>
          <p:nvPr/>
        </p:nvSpPr>
        <p:spPr>
          <a:xfrm>
            <a:off x="683568" y="76470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Mizuno’s reactor </a:t>
            </a:r>
            <a:r>
              <a:rPr kumimoji="0" lang="en-US" sz="36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description</a:t>
            </a:r>
            <a:endParaRPr kumimoji="0" lang="en-US" sz="3600" b="0" i="0" u="none" strike="noStrike" kern="120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1988840"/>
            <a:ext cx="7130679" cy="336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 descr="C:\Users\Ubaldo\Desktop\logo arga spessoril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  <p:sp>
        <p:nvSpPr>
          <p:cNvPr id="6" name="Titolo 5"/>
          <p:cNvSpPr txBox="1">
            <a:spLocks/>
          </p:cNvSpPr>
          <p:nvPr/>
        </p:nvSpPr>
        <p:spPr>
          <a:xfrm>
            <a:off x="539552" y="90872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Mizuno’s reactor calorimetry </a:t>
            </a:r>
            <a:r>
              <a:rPr kumimoji="0" lang="en-US" sz="36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setup</a:t>
            </a:r>
            <a:endParaRPr kumimoji="0" lang="en-US" sz="3600" b="0" i="0" u="none" strike="noStrike" kern="120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2276872"/>
            <a:ext cx="5220990" cy="382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 descr="C:\Users\Ubaldo\Desktop\logo arga spessoril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  <p:sp>
        <p:nvSpPr>
          <p:cNvPr id="6" name="Titolo 5"/>
          <p:cNvSpPr txBox="1">
            <a:spLocks/>
          </p:cNvSpPr>
          <p:nvPr/>
        </p:nvSpPr>
        <p:spPr>
          <a:xfrm>
            <a:off x="611560" y="112474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Mizuno’s reactor extra heat trend</a:t>
            </a:r>
            <a:endParaRPr kumimoji="0" lang="en-US" sz="3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092280" y="2852936"/>
            <a:ext cx="1667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Power</a:t>
            </a:r>
            <a:r>
              <a:rPr lang="en-US" smtClean="0"/>
              <a:t> in 500 </a:t>
            </a:r>
            <a:r>
              <a:rPr lang="en-US" smtClean="0"/>
              <a:t>W</a:t>
            </a:r>
            <a:endParaRPr lang="en-US"/>
          </a:p>
        </p:txBody>
      </p:sp>
      <p:cxnSp>
        <p:nvCxnSpPr>
          <p:cNvPr id="9" name="Connettore 2 8"/>
          <p:cNvCxnSpPr>
            <a:stCxn id="7" idx="1"/>
          </p:cNvCxnSpPr>
          <p:nvPr/>
        </p:nvCxnSpPr>
        <p:spPr>
          <a:xfrm flipH="1" flipV="1">
            <a:off x="6228184" y="2636912"/>
            <a:ext cx="864096" cy="4006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ARGAL lab setup overview</a:t>
            </a:r>
            <a:endParaRPr lang="en-US" sz="3600" dirty="0"/>
          </a:p>
        </p:txBody>
      </p:sp>
      <p:pic>
        <p:nvPicPr>
          <p:cNvPr id="3" name="Picture 3" descr="C:\Users\Ubaldo\Desktop\CIMG397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66" y="1916832"/>
            <a:ext cx="5520613" cy="4140460"/>
          </a:xfrm>
          <a:prstGeom prst="rect">
            <a:avLst/>
          </a:prstGeom>
          <a:noFill/>
        </p:spPr>
      </p:pic>
      <p:cxnSp>
        <p:nvCxnSpPr>
          <p:cNvPr id="5" name="Connettore 2 4"/>
          <p:cNvCxnSpPr/>
          <p:nvPr/>
        </p:nvCxnSpPr>
        <p:spPr>
          <a:xfrm flipH="1">
            <a:off x="5724128" y="3573016"/>
            <a:ext cx="2304256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8067936" y="3356992"/>
            <a:ext cx="1076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Reactor</a:t>
            </a:r>
            <a:r>
              <a:rPr lang="en-US" smtClean="0"/>
              <a:t> </a:t>
            </a:r>
            <a:r>
              <a:rPr lang="en-US" smtClean="0"/>
              <a:t>1</a:t>
            </a:r>
            <a:endParaRPr lang="en-US"/>
          </a:p>
        </p:txBody>
      </p:sp>
      <p:cxnSp>
        <p:nvCxnSpPr>
          <p:cNvPr id="10" name="Connettore 2 9"/>
          <p:cNvCxnSpPr/>
          <p:nvPr/>
        </p:nvCxnSpPr>
        <p:spPr>
          <a:xfrm flipH="1">
            <a:off x="6084168" y="1772816"/>
            <a:ext cx="172819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7862880" y="1556792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He-Ne</a:t>
            </a:r>
            <a:r>
              <a:rPr lang="en-US" smtClean="0"/>
              <a:t> </a:t>
            </a:r>
            <a:r>
              <a:rPr lang="en-US" smtClean="0"/>
              <a:t>laser</a:t>
            </a:r>
            <a:endParaRPr lang="en-US"/>
          </a:p>
        </p:txBody>
      </p:sp>
      <p:cxnSp>
        <p:nvCxnSpPr>
          <p:cNvPr id="13" name="Connettore 2 12"/>
          <p:cNvCxnSpPr/>
          <p:nvPr/>
        </p:nvCxnSpPr>
        <p:spPr>
          <a:xfrm>
            <a:off x="1619672" y="1484784"/>
            <a:ext cx="3024336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0" y="1196752"/>
            <a:ext cx="1773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multichannel</a:t>
            </a:r>
            <a:endParaRPr lang="en-US" smtClean="0"/>
          </a:p>
          <a:p>
            <a:r>
              <a:rPr lang="en-US" smtClean="0"/>
              <a:t>Gamma </a:t>
            </a:r>
            <a:r>
              <a:rPr lang="en-US" smtClean="0"/>
              <a:t>detector</a:t>
            </a:r>
            <a:endParaRPr lang="en-US" smtClean="0"/>
          </a:p>
        </p:txBody>
      </p:sp>
      <p:cxnSp>
        <p:nvCxnSpPr>
          <p:cNvPr id="17" name="Connettore 2 16"/>
          <p:cNvCxnSpPr/>
          <p:nvPr/>
        </p:nvCxnSpPr>
        <p:spPr>
          <a:xfrm flipV="1">
            <a:off x="1259632" y="4077072"/>
            <a:ext cx="792088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0" y="3861048"/>
            <a:ext cx="1104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r>
              <a:rPr lang="en-US" dirty="0" smtClean="0"/>
              <a:t>generator</a:t>
            </a:r>
            <a:endParaRPr lang="en-US" dirty="0"/>
          </a:p>
        </p:txBody>
      </p:sp>
      <p:cxnSp>
        <p:nvCxnSpPr>
          <p:cNvPr id="21" name="Connettore 2 20"/>
          <p:cNvCxnSpPr>
            <a:stCxn id="22" idx="1"/>
          </p:cNvCxnSpPr>
          <p:nvPr/>
        </p:nvCxnSpPr>
        <p:spPr>
          <a:xfrm flipH="1" flipV="1">
            <a:off x="5652120" y="4653136"/>
            <a:ext cx="2506867" cy="35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8158987" y="4365104"/>
            <a:ext cx="985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Neutron</a:t>
            </a:r>
            <a:endParaRPr lang="en-US" smtClean="0"/>
          </a:p>
          <a:p>
            <a:r>
              <a:rPr lang="en-US" smtClean="0"/>
              <a:t>detector</a:t>
            </a:r>
            <a:endParaRPr lang="en-US"/>
          </a:p>
        </p:txBody>
      </p:sp>
      <p:pic>
        <p:nvPicPr>
          <p:cNvPr id="15" name="Immagine 14" descr="C:\Users\Ubaldo\Desktop\logo arga spessoril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CasellaDiTesto 27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87824" y="476672"/>
            <a:ext cx="5256584" cy="1143000"/>
          </a:xfrm>
        </p:spPr>
        <p:txBody>
          <a:bodyPr>
            <a:normAutofit/>
          </a:bodyPr>
          <a:lstStyle/>
          <a:p>
            <a:r>
              <a:rPr lang="it-IT" sz="3600" dirty="0" err="1" smtClean="0"/>
              <a:t>Reactor</a:t>
            </a:r>
            <a:r>
              <a:rPr lang="it-IT" sz="3600" dirty="0" smtClean="0"/>
              <a:t> 1 </a:t>
            </a:r>
            <a:r>
              <a:rPr lang="it-IT" sz="3600" dirty="0" err="1" smtClean="0"/>
              <a:t>setup</a:t>
            </a:r>
            <a:r>
              <a:rPr lang="it-IT" sz="3600" dirty="0" smtClean="0"/>
              <a:t> sketch</a:t>
            </a:r>
            <a:endParaRPr lang="it-IT" sz="3600" dirty="0"/>
          </a:p>
        </p:txBody>
      </p:sp>
      <p:pic>
        <p:nvPicPr>
          <p:cNvPr id="3" name="Immagine 2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1556792"/>
            <a:ext cx="633670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 descr="C:\Users\Ubaldo\Desktop\logo arga spessoril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en-US" sz="3600" smtClean="0"/>
              <a:t>Setup</a:t>
            </a:r>
            <a:r>
              <a:rPr lang="en-US" sz="3600" smtClean="0"/>
              <a:t> </a:t>
            </a:r>
            <a:r>
              <a:rPr lang="en-US" sz="3600" smtClean="0"/>
              <a:t>management</a:t>
            </a:r>
            <a:endParaRPr lang="en-US" sz="3600"/>
          </a:p>
        </p:txBody>
      </p:sp>
      <p:pic>
        <p:nvPicPr>
          <p:cNvPr id="1026" name="Picture 2" descr="C:\Users\Ubaldo\Desktop\CIMG397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648" y="1412776"/>
            <a:ext cx="6336704" cy="4752528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5076056" y="980728"/>
            <a:ext cx="2126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Test control program</a:t>
            </a:r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79512" y="3356992"/>
            <a:ext cx="1018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Ti, Tc, Ta </a:t>
            </a:r>
          </a:p>
          <a:p>
            <a:r>
              <a:rPr lang="en-US" smtClean="0"/>
              <a:t>sensing</a:t>
            </a:r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0" y="1628800"/>
            <a:ext cx="12388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Neutron &amp; </a:t>
            </a:r>
          </a:p>
          <a:p>
            <a:r>
              <a:rPr lang="en-US" smtClean="0"/>
              <a:t>Gammas</a:t>
            </a:r>
          </a:p>
          <a:p>
            <a:r>
              <a:rPr lang="en-US" smtClean="0"/>
              <a:t>Monitoring</a:t>
            </a:r>
            <a:endParaRPr lang="en-US"/>
          </a:p>
        </p:txBody>
      </p:sp>
      <p:sp>
        <p:nvSpPr>
          <p:cNvPr id="7" name="CasellaDiTesto 6"/>
          <p:cNvSpPr txBox="1"/>
          <p:nvPr/>
        </p:nvSpPr>
        <p:spPr>
          <a:xfrm>
            <a:off x="7700528" y="3501008"/>
            <a:ext cx="1443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Power supply</a:t>
            </a:r>
            <a:endParaRPr lang="en-US"/>
          </a:p>
        </p:txBody>
      </p:sp>
      <p:cxnSp>
        <p:nvCxnSpPr>
          <p:cNvPr id="9" name="Connettore 2 8"/>
          <p:cNvCxnSpPr/>
          <p:nvPr/>
        </p:nvCxnSpPr>
        <p:spPr>
          <a:xfrm>
            <a:off x="1043608" y="2636912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1115616" y="4077072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>
            <a:off x="4283968" y="1340768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>
            <a:off x="4860032" y="4005064"/>
            <a:ext cx="3096344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6" name="Immagine 15" descr="C:\Users\Ubaldo\Desktop\logo arga spessoril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sellaDiTesto 13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9807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Nickel sponge and </a:t>
            </a:r>
            <a:r>
              <a:rPr lang="en-US" sz="3600" dirty="0" smtClean="0"/>
              <a:t>electrodepositing </a:t>
            </a:r>
            <a:r>
              <a:rPr lang="en-US" sz="3600" dirty="0" smtClean="0"/>
              <a:t>kit </a:t>
            </a:r>
            <a:endParaRPr lang="en-US" sz="3600" dirty="0"/>
          </a:p>
        </p:txBody>
      </p:sp>
      <p:pic>
        <p:nvPicPr>
          <p:cNvPr id="1027" name="Immagine 10" descr="20170912_1118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1564472" y="2692112"/>
            <a:ext cx="2429910" cy="1455415"/>
          </a:xfrm>
          <a:prstGeom prst="rect">
            <a:avLst/>
          </a:prstGeom>
          <a:noFill/>
        </p:spPr>
      </p:pic>
      <p:pic>
        <p:nvPicPr>
          <p:cNvPr id="1026" name="Immagine 1" descr="20170905_16552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39952" y="2636912"/>
            <a:ext cx="1836899" cy="2457822"/>
          </a:xfrm>
          <a:prstGeom prst="rect">
            <a:avLst/>
          </a:prstGeom>
          <a:noFill/>
        </p:spPr>
      </p:pic>
      <p:pic>
        <p:nvPicPr>
          <p:cNvPr id="1025" name="Immagine 4" descr="20170905_17020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5949279" y="2555780"/>
            <a:ext cx="3259062" cy="183715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magine 7" descr="C:\Users\Ubaldo\Desktop\logo arga spessoril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0"/>
            <a:ext cx="18351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014593" y="5290681"/>
            <a:ext cx="1129407" cy="156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9"/>
          <p:cNvSpPr txBox="1"/>
          <p:nvPr/>
        </p:nvSpPr>
        <p:spPr>
          <a:xfrm>
            <a:off x="0" y="6488668"/>
            <a:ext cx="605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U. </a:t>
            </a:r>
            <a:r>
              <a:rPr lang="it-IT" dirty="0" err="1" smtClean="0"/>
              <a:t>Mastromatteo</a:t>
            </a:r>
            <a:r>
              <a:rPr lang="it-IT" dirty="0" smtClean="0"/>
              <a:t>, Terni, cenacolo S. Marco, 30 settembre 2017</a:t>
            </a:r>
            <a:endParaRPr lang="it-IT" dirty="0"/>
          </a:p>
        </p:txBody>
      </p:sp>
      <p:pic>
        <p:nvPicPr>
          <p:cNvPr id="11" name="Immagine 19" descr="mir_20170913_112233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7544" y="2636912"/>
            <a:ext cx="1019175" cy="1809750"/>
          </a:xfrm>
          <a:prstGeom prst="rect">
            <a:avLst/>
          </a:prstGeom>
          <a:noFill/>
        </p:spPr>
      </p:pic>
      <p:cxnSp>
        <p:nvCxnSpPr>
          <p:cNvPr id="13" name="Connettore 1 12"/>
          <p:cNvCxnSpPr/>
          <p:nvPr/>
        </p:nvCxnSpPr>
        <p:spPr>
          <a:xfrm flipV="1">
            <a:off x="1259632" y="2420888"/>
            <a:ext cx="7200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1259632" y="3501008"/>
            <a:ext cx="72008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2411760" y="4797152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50 X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877</Words>
  <Application>Microsoft Office PowerPoint</Application>
  <PresentationFormat>Presentazione su schermo (4:3)</PresentationFormat>
  <Paragraphs>287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Attempted replication of the latest Mizuno’s experiment</vt:lpstr>
      <vt:lpstr>Mizuno’s reactor</vt:lpstr>
      <vt:lpstr>Diapositiva 3</vt:lpstr>
      <vt:lpstr>Diapositiva 4</vt:lpstr>
      <vt:lpstr>Diapositiva 5</vt:lpstr>
      <vt:lpstr>ARGAL lab setup overview</vt:lpstr>
      <vt:lpstr>Reactor 1 setup sketch</vt:lpstr>
      <vt:lpstr>Setup management</vt:lpstr>
      <vt:lpstr>Nickel sponge and electrodepositing kit </vt:lpstr>
      <vt:lpstr>Experimental setup view</vt:lpstr>
      <vt:lpstr>Experimental data example</vt:lpstr>
      <vt:lpstr>Extra heat verification</vt:lpstr>
      <vt:lpstr>Pd on Ni in H2</vt:lpstr>
      <vt:lpstr>Pd on Ni in D2</vt:lpstr>
      <vt:lpstr>Diapositiva 15</vt:lpstr>
      <vt:lpstr>Pd on Ni in D2 second sample</vt:lpstr>
      <vt:lpstr>Pd on Ni in D2 second sample</vt:lpstr>
      <vt:lpstr>Solid state laser induced  neutron anomaly</vt:lpstr>
      <vt:lpstr>Neutron emission during H2  loading in Pd thin layer</vt:lpstr>
      <vt:lpstr>Diapositiva 20</vt:lpstr>
      <vt:lpstr>Diapositiva 21</vt:lpstr>
      <vt:lpstr>Diapositiva 22</vt:lpstr>
      <vt:lpstr>Grazie per l’attenzione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Ubaldo</dc:creator>
  <cp:lastModifiedBy>Ubaldo</cp:lastModifiedBy>
  <cp:revision>41</cp:revision>
  <dcterms:created xsi:type="dcterms:W3CDTF">2017-09-24T08:42:47Z</dcterms:created>
  <dcterms:modified xsi:type="dcterms:W3CDTF">2017-09-27T15:05:23Z</dcterms:modified>
</cp:coreProperties>
</file>