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14" r:id="rId3"/>
    <p:sldId id="315" r:id="rId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5699" autoAdjust="0"/>
  </p:normalViewPr>
  <p:slideViewPr>
    <p:cSldViewPr>
      <p:cViewPr>
        <p:scale>
          <a:sx n="75" d="100"/>
          <a:sy n="75" d="100"/>
        </p:scale>
        <p:origin x="-124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B0F2764-91C5-4B6D-BC59-1466700C31F5}" type="datetimeFigureOut">
              <a:rPr lang="it-IT"/>
              <a:pPr>
                <a:defRPr/>
              </a:pPr>
              <a:t>20/09/2015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it-IT"/>
              <a:t>Ubaldo Mastromatteo         iccf19 – Padova, April 12-17 2015 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59AD97F-0145-4707-9007-283F59F8BB7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90E7A2F-83C1-4BB9-B9C9-E7BC0239B9A6}" type="datetimeFigureOut">
              <a:rPr lang="it-IT"/>
              <a:pPr>
                <a:defRPr/>
              </a:pPr>
              <a:t>20/09/2015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it-IT"/>
              <a:t>Ubaldo Mastromatteo         iccf19 – Padova, April 12-17 2015 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BD6E3F5-205F-4E1C-B908-81DD8501B0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5604" name="Segnaposto piè di pagina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Ubaldo Mastromatteo         iccf19 – Padova, April 12-17 2015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06CDA-DE10-4662-90CF-10B66078E0AC}" type="datetime1">
              <a:rPr lang="it-IT"/>
              <a:pPr>
                <a:defRPr/>
              </a:pPr>
              <a:t>20/09/2015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68313" y="6356350"/>
            <a:ext cx="5551487" cy="365125"/>
          </a:xfrm>
        </p:spPr>
        <p:txBody>
          <a:bodyPr/>
          <a:lstStyle>
            <a:lvl1pPr algn="l">
              <a:defRPr b="1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it-IT"/>
              <a:t>iccf19 – Padova, April 12-17 2015  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09355-A2C7-4442-95B1-9BF12F65F8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60B14-69DC-4EAA-9A1B-A8D2080A8AB0}" type="datetime1">
              <a:rPr lang="it-IT"/>
              <a:pPr>
                <a:defRPr/>
              </a:pPr>
              <a:t>20/09/2015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iccf19 – Padova, April 12-17 2015 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E10B2-FE96-41DE-8C4F-B0D3CDD0213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98412-0AAE-4803-A578-67912A22DA05}" type="datetime1">
              <a:rPr lang="it-IT"/>
              <a:pPr>
                <a:defRPr/>
              </a:pPr>
              <a:t>20/09/2015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iccf19 – Padova, April 12-17 2015 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7D3B5-EB61-452E-BEC4-C51A10A0A2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83E3F-7C43-4964-BE2A-766FFED0576C}" type="datetime1">
              <a:rPr lang="it-IT"/>
              <a:pPr>
                <a:defRPr/>
              </a:pPr>
              <a:t>20/09/2015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iccf19 – Padova, April 12-17 2015 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8C441-6458-463E-9BEF-174B828F7DA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6B8D2-38D1-491F-8CDF-67F39B55B837}" type="datetime1">
              <a:rPr lang="it-IT"/>
              <a:pPr>
                <a:defRPr/>
              </a:pPr>
              <a:t>20/09/2015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iccf19 – Padova, April 12-17 2015 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9ECD2-E5A0-4370-9A4B-3A0CF3F2D0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95C4D-8AB8-487C-86EF-30DD533F20E5}" type="datetime1">
              <a:rPr lang="it-IT"/>
              <a:pPr>
                <a:defRPr/>
              </a:pPr>
              <a:t>20/09/2015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iccf19 – Padova, April 12-17 2015  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F7A83-B9D2-43E7-8BE9-6E5982046B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F3A24-5C8B-4DF7-BFFA-5ED0D8A3DE7F}" type="datetime1">
              <a:rPr lang="it-IT"/>
              <a:pPr>
                <a:defRPr/>
              </a:pPr>
              <a:t>20/09/2015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iccf19 – Padova, April 12-17 2015  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A01B1-6421-46D0-B7E9-73DF4DC772A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B9EFC-0D0E-4072-BEF0-475E28B70CD6}" type="datetime1">
              <a:rPr lang="it-IT"/>
              <a:pPr>
                <a:defRPr/>
              </a:pPr>
              <a:t>20/09/2015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iccf19 – Padova, April 12-17 2015  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92A9-F719-46CD-96C7-83B8482C7B0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C3EE8-65F8-428E-B520-4C38615AFC11}" type="datetime1">
              <a:rPr lang="it-IT"/>
              <a:pPr>
                <a:defRPr/>
              </a:pPr>
              <a:t>20/09/2015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iccf19 – Padova, April 12-17 2015  </a:t>
            </a: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A206A-DEF9-4D6D-94A5-D0E746D163F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0B7A7-F366-4EEA-B285-8295D1370C64}" type="datetime1">
              <a:rPr lang="it-IT"/>
              <a:pPr>
                <a:defRPr/>
              </a:pPr>
              <a:t>20/09/2015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iccf19 – Padova, April 12-17 2015  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AA421-DC5F-42F2-94C5-95C2046B744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744AC-953C-4096-A0CC-42396F8FDFCC}" type="datetime1">
              <a:rPr lang="it-IT"/>
              <a:pPr>
                <a:defRPr/>
              </a:pPr>
              <a:t>20/09/2015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iccf19 – Padova, April 12-17 2015  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4FE94-7471-4707-B2E1-8BF44FA912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7F2E0C-7FC8-47E2-A1B2-8F82A2F72BDF}" type="datetime1">
              <a:rPr lang="it-IT"/>
              <a:pPr>
                <a:defRPr/>
              </a:pPr>
              <a:t>20/09/2015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t-IT"/>
              <a:t>iccf19 – Padova, April 12-17 2015 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63F70B-F0C6-496D-B0B1-DF67B18360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ctrTitle"/>
          </p:nvPr>
        </p:nvSpPr>
        <p:spPr>
          <a:xfrm>
            <a:off x="684213" y="1989138"/>
            <a:ext cx="7772400" cy="1470025"/>
          </a:xfrm>
        </p:spPr>
        <p:txBody>
          <a:bodyPr/>
          <a:lstStyle/>
          <a:p>
            <a:pPr eaLnBrk="1" hangingPunct="1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Progettare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LENR</a:t>
            </a:r>
            <a:endParaRPr lang="it-IT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Sottotitolo 2"/>
          <p:cNvSpPr>
            <a:spLocks noGrp="1"/>
          </p:cNvSpPr>
          <p:nvPr>
            <p:ph type="subTitle" idx="1"/>
          </p:nvPr>
        </p:nvSpPr>
        <p:spPr>
          <a:xfrm>
            <a:off x="1331913" y="4149725"/>
            <a:ext cx="6400800" cy="911225"/>
          </a:xfrm>
        </p:spPr>
        <p:txBody>
          <a:bodyPr/>
          <a:lstStyle/>
          <a:p>
            <a:pPr eaLnBrk="1" hangingPunct="1"/>
            <a:r>
              <a:rPr lang="it-IT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Ubaldo Mastromatteo</a:t>
            </a:r>
            <a:endParaRPr lang="en-US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C:\Users\Ubaldo\Desktop\logo arga spessor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288" y="133350"/>
            <a:ext cx="18446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1835150" y="6308725"/>
            <a:ext cx="5553075" cy="365125"/>
          </a:xfrm>
        </p:spPr>
        <p:txBody>
          <a:bodyPr/>
          <a:lstStyle/>
          <a:p>
            <a:pPr algn="ctr">
              <a:defRPr/>
            </a:pPr>
            <a:r>
              <a:rPr lang="it-IT" b="0" dirty="0" smtClean="0">
                <a:solidFill>
                  <a:schemeClr val="tx1">
                    <a:tint val="75000"/>
                  </a:schemeClr>
                </a:solidFill>
              </a:rPr>
              <a:t>Terni, </a:t>
            </a:r>
            <a:r>
              <a:rPr lang="it-IT" b="0" dirty="0" err="1" smtClean="0">
                <a:solidFill>
                  <a:schemeClr val="tx1">
                    <a:tint val="75000"/>
                  </a:schemeClr>
                </a:solidFill>
              </a:rPr>
              <a:t>Palasì</a:t>
            </a:r>
            <a:r>
              <a:rPr lang="it-IT" b="0" dirty="0" smtClean="0">
                <a:solidFill>
                  <a:schemeClr val="tx1">
                    <a:tint val="75000"/>
                  </a:schemeClr>
                </a:solidFill>
              </a:rPr>
              <a:t>, </a:t>
            </a:r>
            <a:r>
              <a:rPr lang="it-IT" b="0" dirty="0" err="1" smtClean="0">
                <a:solidFill>
                  <a:schemeClr val="tx1">
                    <a:tint val="75000"/>
                  </a:schemeClr>
                </a:solidFill>
              </a:rPr>
              <a:t>October</a:t>
            </a:r>
            <a:r>
              <a:rPr lang="it-IT" b="0" dirty="0" smtClean="0">
                <a:solidFill>
                  <a:schemeClr val="tx1">
                    <a:tint val="75000"/>
                  </a:schemeClr>
                </a:solidFill>
              </a:rPr>
              <a:t> 3 2015  </a:t>
            </a:r>
            <a:endParaRPr lang="it-IT" b="0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Riassunto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3672408"/>
          </a:xfrm>
        </p:spPr>
        <p:txBody>
          <a:bodyPr/>
          <a:lstStyle/>
          <a:p>
            <a:r>
              <a:rPr lang="it-IT" sz="1800" dirty="0" smtClean="0"/>
              <a:t>Il fine ultimo dello sviluppo di nuove sorgenti di energia in forma di calore è la </a:t>
            </a:r>
            <a:r>
              <a:rPr lang="it-IT" sz="1800" dirty="0" smtClean="0"/>
              <a:t>trasformazione diretta di calore in </a:t>
            </a:r>
            <a:r>
              <a:rPr lang="it-IT" sz="1800" dirty="0" smtClean="0"/>
              <a:t>elettricità; limitandoci ai sistemi di piccole dimensioni difficilmente sorgenti </a:t>
            </a:r>
            <a:r>
              <a:rPr lang="it-IT" sz="1800" dirty="0" smtClean="0"/>
              <a:t>di </a:t>
            </a:r>
            <a:r>
              <a:rPr lang="it-IT" sz="1800" dirty="0" smtClean="0"/>
              <a:t>calore convenzionali di </a:t>
            </a:r>
            <a:r>
              <a:rPr lang="it-IT" sz="1800" dirty="0" smtClean="0"/>
              <a:t>pochi cm3 </a:t>
            </a:r>
            <a:r>
              <a:rPr lang="it-IT" sz="1800" dirty="0" smtClean="0"/>
              <a:t>sarebbero </a:t>
            </a:r>
            <a:r>
              <a:rPr lang="it-IT" sz="1800" dirty="0" smtClean="0"/>
              <a:t>in grado di garantire la trasformazione in energia elettrica per un tempo sufficientemente lungo perché un tale sistema sia competitivo verso le convenzionali batterie di tipo chimico, sia a perdere che ricaricabili. Al contrario, sorgenti di calore basate su reazioni di tipo LENR sarebbero in grado di superare tale limitazione, essendo la densità di energia migliaia di </a:t>
            </a:r>
            <a:r>
              <a:rPr lang="it-IT" sz="1800" dirty="0" smtClean="0"/>
              <a:t>volte </a:t>
            </a:r>
            <a:r>
              <a:rPr lang="it-IT" sz="1800" dirty="0" smtClean="0"/>
              <a:t>superiore alle convenzionali sorgenti di tipo chimico; ciò premesso</a:t>
            </a:r>
            <a:r>
              <a:rPr lang="it-IT" sz="1800" dirty="0" smtClean="0"/>
              <a:t>, già da vari anni vengono descritti sistemi innovativi </a:t>
            </a:r>
            <a:r>
              <a:rPr lang="it-IT" sz="1800" dirty="0" smtClean="0"/>
              <a:t>che accoppiando </a:t>
            </a:r>
            <a:r>
              <a:rPr lang="it-IT" sz="1800" dirty="0" smtClean="0"/>
              <a:t>sorgenti di </a:t>
            </a:r>
            <a:r>
              <a:rPr lang="it-IT" sz="1800" dirty="0" smtClean="0"/>
              <a:t>calore </a:t>
            </a:r>
            <a:r>
              <a:rPr lang="it-IT" sz="1800" dirty="0" smtClean="0"/>
              <a:t>provenienti </a:t>
            </a:r>
            <a:r>
              <a:rPr lang="it-IT" sz="1800" dirty="0" smtClean="0"/>
              <a:t>da reazioni di tipo LENR </a:t>
            </a:r>
            <a:r>
              <a:rPr lang="it-IT" sz="1800" dirty="0" smtClean="0"/>
              <a:t> a vari tipi di convertitori , permetterebbero la </a:t>
            </a:r>
            <a:r>
              <a:rPr lang="it-IT" sz="1800" dirty="0" smtClean="0"/>
              <a:t>generazione di energia elettrica per un tempo migliaia di volte maggiore, a parità di dimensioni, rispetto a generatori basati su reazioni chimiche.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C:\Users\Ubaldo\Desktop\logo arga spessor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6188075"/>
            <a:ext cx="105251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171450" y="6356350"/>
            <a:ext cx="5553075" cy="365125"/>
          </a:xfrm>
        </p:spPr>
        <p:txBody>
          <a:bodyPr/>
          <a:lstStyle/>
          <a:p>
            <a:pPr algn="l">
              <a:defRPr/>
            </a:pPr>
            <a:r>
              <a:rPr lang="it-IT" b="1" dirty="0">
                <a:solidFill>
                  <a:srgbClr val="C00000"/>
                </a:solidFill>
              </a:rPr>
              <a:t>Ubaldo </a:t>
            </a:r>
            <a:r>
              <a:rPr lang="it-IT" b="1" dirty="0" err="1">
                <a:solidFill>
                  <a:srgbClr val="C00000"/>
                </a:solidFill>
              </a:rPr>
              <a:t>Mastromatteo</a:t>
            </a:r>
            <a:r>
              <a:rPr lang="it-IT" b="1" dirty="0">
                <a:solidFill>
                  <a:srgbClr val="C00000"/>
                </a:solidFill>
              </a:rPr>
              <a:t>         </a:t>
            </a:r>
            <a:r>
              <a:rPr lang="it-IT" dirty="0" smtClean="0"/>
              <a:t>Terni, </a:t>
            </a:r>
            <a:r>
              <a:rPr lang="it-IT" dirty="0" err="1" smtClean="0"/>
              <a:t>Palasì</a:t>
            </a:r>
            <a:r>
              <a:rPr lang="it-IT" dirty="0" smtClean="0"/>
              <a:t>, </a:t>
            </a:r>
            <a:r>
              <a:rPr lang="it-IT" dirty="0" err="1" smtClean="0"/>
              <a:t>October</a:t>
            </a:r>
            <a:r>
              <a:rPr lang="it-IT" dirty="0" smtClean="0"/>
              <a:t> 3 2015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3527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2800" b="1">
              <a:solidFill>
                <a:srgbClr val="0033CC"/>
              </a:solidFill>
              <a:latin typeface="Verdana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68313" y="1196975"/>
            <a:ext cx="799306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1800" b="1" dirty="0">
                <a:solidFill>
                  <a:schemeClr val="tx2"/>
                </a:solidFill>
                <a:latin typeface="Verdana" pitchFamily="34" charset="0"/>
              </a:rPr>
              <a:t>Realizzare un prototipo sperimentale di generatore di </a:t>
            </a:r>
            <a:r>
              <a:rPr lang="it-IT" sz="1800" b="1" dirty="0" smtClean="0">
                <a:solidFill>
                  <a:schemeClr val="tx2"/>
                </a:solidFill>
                <a:latin typeface="Verdana" pitchFamily="34" charset="0"/>
              </a:rPr>
              <a:t>LENR di </a:t>
            </a:r>
            <a:r>
              <a:rPr lang="it-IT" sz="1800" b="1" dirty="0">
                <a:solidFill>
                  <a:schemeClr val="tx2"/>
                </a:solidFill>
                <a:latin typeface="Verdana" pitchFamily="34" charset="0"/>
              </a:rPr>
              <a:t>piccole dimensioni da utilizzare come sorgente di energia elettrica </a:t>
            </a:r>
            <a:r>
              <a:rPr lang="it-IT" sz="1800" b="1" dirty="0" smtClean="0">
                <a:solidFill>
                  <a:schemeClr val="tx2"/>
                </a:solidFill>
                <a:latin typeface="Verdana" pitchFamily="34" charset="0"/>
              </a:rPr>
              <a:t>portabile </a:t>
            </a:r>
            <a:r>
              <a:rPr lang="it-IT" sz="1800" b="1" dirty="0">
                <a:solidFill>
                  <a:schemeClr val="tx2"/>
                </a:solidFill>
                <a:latin typeface="Verdana" pitchFamily="34" charset="0"/>
              </a:rPr>
              <a:t>con una potenza compresa tra 10 e 100 watt.</a:t>
            </a:r>
            <a:endParaRPr lang="en-US" sz="1800" b="1" dirty="0">
              <a:solidFill>
                <a:schemeClr val="tx2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n-US" sz="18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827584" y="188640"/>
            <a:ext cx="7467600" cy="685800"/>
          </a:xfrm>
          <a:noFill/>
        </p:spPr>
        <p:txBody>
          <a:bodyPr/>
          <a:lstStyle/>
          <a:p>
            <a:r>
              <a:rPr lang="en-US" sz="2800" dirty="0" err="1" smtClean="0">
                <a:latin typeface="Verdana" pitchFamily="34" charset="0"/>
              </a:rPr>
              <a:t>Una</a:t>
            </a:r>
            <a:r>
              <a:rPr lang="en-US" sz="2800" dirty="0" smtClean="0">
                <a:latin typeface="Verdana" pitchFamily="34" charset="0"/>
              </a:rPr>
              <a:t> prima idea (1998)</a:t>
            </a:r>
            <a:endParaRPr lang="en-US" sz="2800" dirty="0" smtClean="0">
              <a:latin typeface="Verdana" pitchFamily="34" charset="0"/>
            </a:endParaRPr>
          </a:p>
        </p:txBody>
      </p:sp>
      <p:pic>
        <p:nvPicPr>
          <p:cNvPr id="8197" name="Picture 5" descr="enam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2565400"/>
            <a:ext cx="5040313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908175" y="2565400"/>
            <a:ext cx="5040313" cy="3671888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68313" y="908050"/>
            <a:ext cx="287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FF6600"/>
                </a:solidFill>
                <a:latin typeface="Verdana" pitchFamily="34" charset="0"/>
              </a:rPr>
              <a:t>Obiettivo:</a:t>
            </a:r>
          </a:p>
        </p:txBody>
      </p:sp>
      <p:pic>
        <p:nvPicPr>
          <p:cNvPr id="8" name="Picture 4" descr="C:\Users\Ubaldo\Desktop\logo arga spessor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550" y="6188075"/>
            <a:ext cx="105251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5046</TotalTime>
  <Words>230</Words>
  <Application>Microsoft Office PowerPoint</Application>
  <PresentationFormat>Presentazione su schermo (4:3)</PresentationFormat>
  <Paragraphs>10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Tema di Office</vt:lpstr>
      <vt:lpstr>Progettare LENR</vt:lpstr>
      <vt:lpstr>Riassunto</vt:lpstr>
      <vt:lpstr>Una prima idea (1998)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Mastromatteo’s lab features</dc:title>
  <dc:creator>Ubaldo</dc:creator>
  <cp:lastModifiedBy>Ubaldo</cp:lastModifiedBy>
  <cp:revision>263</cp:revision>
  <dcterms:created xsi:type="dcterms:W3CDTF">2014-08-06T14:16:15Z</dcterms:created>
  <dcterms:modified xsi:type="dcterms:W3CDTF">2015-09-20T15:17:35Z</dcterms:modified>
</cp:coreProperties>
</file>